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25"/>
  </p:notesMasterIdLst>
  <p:sldIdLst>
    <p:sldId id="257" r:id="rId2"/>
    <p:sldId id="329" r:id="rId3"/>
    <p:sldId id="256" r:id="rId4"/>
    <p:sldId id="282" r:id="rId5"/>
    <p:sldId id="283" r:id="rId6"/>
    <p:sldId id="308" r:id="rId7"/>
    <p:sldId id="313" r:id="rId8"/>
    <p:sldId id="330" r:id="rId9"/>
    <p:sldId id="302" r:id="rId10"/>
    <p:sldId id="303" r:id="rId11"/>
    <p:sldId id="304" r:id="rId12"/>
    <p:sldId id="309" r:id="rId13"/>
    <p:sldId id="316" r:id="rId14"/>
    <p:sldId id="317" r:id="rId15"/>
    <p:sldId id="319" r:id="rId16"/>
    <p:sldId id="318" r:id="rId17"/>
    <p:sldId id="322" r:id="rId18"/>
    <p:sldId id="323" r:id="rId19"/>
    <p:sldId id="324" r:id="rId20"/>
    <p:sldId id="325" r:id="rId21"/>
    <p:sldId id="326" r:id="rId22"/>
    <p:sldId id="327" r:id="rId23"/>
    <p:sldId id="32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293662"/>
    <a:srgbClr val="003399"/>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76546" autoAdjust="0"/>
  </p:normalViewPr>
  <p:slideViewPr>
    <p:cSldViewPr snapToGrid="0">
      <p:cViewPr varScale="1">
        <p:scale>
          <a:sx n="91" d="100"/>
          <a:sy n="91" d="100"/>
        </p:scale>
        <p:origin x="644"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jpeg>
</file>

<file path=ppt/media/image4.png>
</file>

<file path=ppt/media/image5.png>
</file>

<file path=ppt/media/image6.png>
</file>

<file path=ppt/media/image7.gif>
</file>

<file path=ppt/media/image8.gi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2C77EB-F67C-407E-BCED-FF3C357B2231}" type="datetimeFigureOut">
              <a:rPr lang="en-GB" smtClean="0"/>
              <a:t>06/05/2025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348524-EC93-42C6-94E1-A63D43F3328E}" type="slidenum">
              <a:rPr lang="en-GB" smtClean="0"/>
              <a:t>‹#›</a:t>
            </a:fld>
            <a:endParaRPr lang="en-GB"/>
          </a:p>
        </p:txBody>
      </p:sp>
    </p:spTree>
    <p:extLst>
      <p:ext uri="{BB962C8B-B14F-4D97-AF65-F5344CB8AC3E}">
        <p14:creationId xmlns:p14="http://schemas.microsoft.com/office/powerpoint/2010/main" val="3914121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nSpc>
                <a:spcPts val="1425"/>
              </a:lnSpc>
              <a:buNone/>
            </a:pPr>
            <a:r>
              <a:rPr lang="en-US" b="0" dirty="0">
                <a:solidFill>
                  <a:srgbClr val="CCCCCC"/>
                </a:solidFill>
                <a:effectLst/>
                <a:latin typeface="Consolas" panose="020B0609020204030204" pitchFamily="49" charset="0"/>
              </a:rPr>
              <a:t>Hello, Cardano builders! </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Welcome to the close-out report for our Catalyst Fund 11 project:</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In Phase 3, we mapped SDK calls to Maestro’s managed REST API. </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For example, </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merchants hit POST /subscription/create-service with service-fee details and interval length.</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Subscribers call POST /subscription/initiate with service and account IDs. </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For </a:t>
            </a:r>
            <a:r>
              <a:rPr lang="en-US" b="0" dirty="0" err="1">
                <a:solidFill>
                  <a:srgbClr val="CCCCCC"/>
                </a:solidFill>
                <a:effectLst/>
                <a:latin typeface="Consolas" panose="020B0609020204030204" pitchFamily="49" charset="0"/>
              </a:rPr>
              <a:t>multisig</a:t>
            </a:r>
            <a:r>
              <a:rPr lang="en-US" b="0" dirty="0">
                <a:solidFill>
                  <a:srgbClr val="CCCCCC"/>
                </a:solidFill>
                <a:effectLst/>
                <a:latin typeface="Consolas" panose="020B0609020204030204" pitchFamily="49" charset="0"/>
              </a:rPr>
              <a:t>, teams use POST /</a:t>
            </a:r>
            <a:r>
              <a:rPr lang="en-US" b="0" dirty="0" err="1">
                <a:solidFill>
                  <a:srgbClr val="CCCCCC"/>
                </a:solidFill>
                <a:effectLst/>
                <a:latin typeface="Consolas" panose="020B0609020204030204" pitchFamily="49" charset="0"/>
              </a:rPr>
              <a:t>multisig</a:t>
            </a:r>
            <a:r>
              <a:rPr lang="en-US" b="0" dirty="0">
                <a:solidFill>
                  <a:srgbClr val="CCCCCC"/>
                </a:solidFill>
                <a:effectLst/>
                <a:latin typeface="Consolas" panose="020B0609020204030204" pitchFamily="49" charset="0"/>
              </a:rPr>
              <a:t>/initiate and POST /</a:t>
            </a:r>
            <a:r>
              <a:rPr lang="en-US" b="0" dirty="0" err="1">
                <a:solidFill>
                  <a:srgbClr val="CCCCCC"/>
                </a:solidFill>
                <a:effectLst/>
                <a:latin typeface="Consolas" panose="020B0609020204030204" pitchFamily="49" charset="0"/>
              </a:rPr>
              <a:t>multisig</a:t>
            </a:r>
            <a:r>
              <a:rPr lang="en-US" b="0" dirty="0">
                <a:solidFill>
                  <a:srgbClr val="CCCCCC"/>
                </a:solidFill>
                <a:effectLst/>
                <a:latin typeface="Consolas" panose="020B0609020204030204" pitchFamily="49" charset="0"/>
              </a:rPr>
              <a:t>/sign. </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We published interactive docs and Postman IDs for easy exploration.</a:t>
            </a:r>
          </a:p>
        </p:txBody>
      </p:sp>
      <p:sp>
        <p:nvSpPr>
          <p:cNvPr id="4" name="Slide Number Placeholder 3"/>
          <p:cNvSpPr>
            <a:spLocks noGrp="1"/>
          </p:cNvSpPr>
          <p:nvPr>
            <p:ph type="sldNum" sz="quarter" idx="5"/>
          </p:nvPr>
        </p:nvSpPr>
        <p:spPr/>
        <p:txBody>
          <a:bodyPr/>
          <a:lstStyle/>
          <a:p>
            <a:fld id="{06348524-EC93-42C6-94E1-A63D43F3328E}" type="slidenum">
              <a:rPr lang="en-GB" smtClean="0"/>
              <a:t>10</a:t>
            </a:fld>
            <a:endParaRPr lang="en-GB"/>
          </a:p>
        </p:txBody>
      </p:sp>
    </p:spTree>
    <p:extLst>
      <p:ext uri="{BB962C8B-B14F-4D97-AF65-F5344CB8AC3E}">
        <p14:creationId xmlns:p14="http://schemas.microsoft.com/office/powerpoint/2010/main" val="1022086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pPr>
            <a:r>
              <a:rPr lang="en-US" b="0" dirty="0">
                <a:solidFill>
                  <a:srgbClr val="CCCCCC"/>
                </a:solidFill>
                <a:effectLst/>
                <a:latin typeface="Consolas" panose="020B0609020204030204" pitchFamily="49" charset="0"/>
              </a:rPr>
              <a:t>We conducted thorough testing for each smart contract in our library to ensure their robustness. This rigorous process involved comprehensive code reviews and unit tests, all integrated into our continuous integration/continuous deployment (CI/CD) pipeline. This testing was essential to validate the functionality, reliability, security and performance of our solutions.</a:t>
            </a:r>
          </a:p>
        </p:txBody>
      </p:sp>
      <p:sp>
        <p:nvSpPr>
          <p:cNvPr id="4" name="Slide Number Placeholder 3"/>
          <p:cNvSpPr>
            <a:spLocks noGrp="1"/>
          </p:cNvSpPr>
          <p:nvPr>
            <p:ph type="sldNum" sz="quarter" idx="5"/>
          </p:nvPr>
        </p:nvSpPr>
        <p:spPr/>
        <p:txBody>
          <a:bodyPr/>
          <a:lstStyle/>
          <a:p>
            <a:fld id="{06348524-EC93-42C6-94E1-A63D43F3328E}" type="slidenum">
              <a:rPr lang="en-GB" smtClean="0"/>
              <a:t>11</a:t>
            </a:fld>
            <a:endParaRPr lang="en-GB"/>
          </a:p>
        </p:txBody>
      </p:sp>
    </p:spTree>
    <p:extLst>
      <p:ext uri="{BB962C8B-B14F-4D97-AF65-F5344CB8AC3E}">
        <p14:creationId xmlns:p14="http://schemas.microsoft.com/office/powerpoint/2010/main" val="32595432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pPr>
            <a:r>
              <a:rPr lang="en-US" b="0" dirty="0">
                <a:solidFill>
                  <a:srgbClr val="CCCCCC"/>
                </a:solidFill>
                <a:effectLst/>
                <a:latin typeface="Consolas" panose="020B0609020204030204" pitchFamily="49" charset="0"/>
              </a:rPr>
              <a:t>We provided comprehensive and user-friendly documentation including detailed guides, practical examples, diagrams and tutorials to facilitate easy adoption and implementation of our smart contracts. The documentation was designed to cater to developers of all skill levels for a smooth onboarding process.</a:t>
            </a:r>
          </a:p>
        </p:txBody>
      </p:sp>
      <p:sp>
        <p:nvSpPr>
          <p:cNvPr id="4" name="Slide Number Placeholder 3"/>
          <p:cNvSpPr>
            <a:spLocks noGrp="1"/>
          </p:cNvSpPr>
          <p:nvPr>
            <p:ph type="sldNum" sz="quarter" idx="5"/>
          </p:nvPr>
        </p:nvSpPr>
        <p:spPr/>
        <p:txBody>
          <a:bodyPr/>
          <a:lstStyle/>
          <a:p>
            <a:fld id="{06348524-EC93-42C6-94E1-A63D43F3328E}" type="slidenum">
              <a:rPr lang="en-GB" smtClean="0"/>
              <a:t>12</a:t>
            </a:fld>
            <a:endParaRPr lang="en-GB"/>
          </a:p>
        </p:txBody>
      </p:sp>
    </p:spTree>
    <p:extLst>
      <p:ext uri="{BB962C8B-B14F-4D97-AF65-F5344CB8AC3E}">
        <p14:creationId xmlns:p14="http://schemas.microsoft.com/office/powerpoint/2010/main" val="14920993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Here’s an example execution demo of the Aiken Upgradable </a:t>
            </a:r>
            <a:r>
              <a:rPr lang="en-US" b="0" dirty="0" err="1">
                <a:solidFill>
                  <a:srgbClr val="CCCCCC"/>
                </a:solidFill>
                <a:effectLst/>
                <a:latin typeface="Consolas" panose="020B0609020204030204" pitchFamily="49" charset="0"/>
              </a:rPr>
              <a:t>MultiSig</a:t>
            </a:r>
            <a:r>
              <a:rPr lang="en-US" b="0" dirty="0">
                <a:solidFill>
                  <a:srgbClr val="CCCCCC"/>
                </a:solidFill>
                <a:effectLst/>
                <a:latin typeface="Consolas" panose="020B0609020204030204" pitchFamily="49" charset="0"/>
              </a:rPr>
              <a:t> Contract</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13</a:t>
            </a:fld>
            <a:endParaRPr lang="en-GB"/>
          </a:p>
        </p:txBody>
      </p:sp>
    </p:spTree>
    <p:extLst>
      <p:ext uri="{BB962C8B-B14F-4D97-AF65-F5344CB8AC3E}">
        <p14:creationId xmlns:p14="http://schemas.microsoft.com/office/powerpoint/2010/main" val="2393539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Detailed guides and practical examples of our Single Asset Staking Contract can be found in the following links:</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14</a:t>
            </a:fld>
            <a:endParaRPr lang="en-GB"/>
          </a:p>
        </p:txBody>
      </p:sp>
    </p:spTree>
    <p:extLst>
      <p:ext uri="{BB962C8B-B14F-4D97-AF65-F5344CB8AC3E}">
        <p14:creationId xmlns:p14="http://schemas.microsoft.com/office/powerpoint/2010/main" val="25927849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Let’s have a look at an example execution demo of the Payment Subscription Contract</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15</a:t>
            </a:fld>
            <a:endParaRPr lang="en-GB"/>
          </a:p>
        </p:txBody>
      </p:sp>
    </p:spTree>
    <p:extLst>
      <p:ext uri="{BB962C8B-B14F-4D97-AF65-F5344CB8AC3E}">
        <p14:creationId xmlns:p14="http://schemas.microsoft.com/office/powerpoint/2010/main" val="19790261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16</a:t>
            </a:fld>
            <a:endParaRPr lang="en-GB"/>
          </a:p>
        </p:txBody>
      </p:sp>
    </p:spTree>
    <p:extLst>
      <p:ext uri="{BB962C8B-B14F-4D97-AF65-F5344CB8AC3E}">
        <p14:creationId xmlns:p14="http://schemas.microsoft.com/office/powerpoint/2010/main" val="32290893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We're pleased to highlight the key achievements of our project, which provide a strong base for further innovation in the Cardano ecosystem:</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*Implementation of Secure and Modular APIs:*</a:t>
            </a:r>
            <a:r>
              <a:rPr lang="en-US" b="0" dirty="0">
                <a:solidFill>
                  <a:srgbClr val="CCCCCC"/>
                </a:solidFill>
                <a:effectLst/>
                <a:latin typeface="Consolas" panose="020B0609020204030204" pitchFamily="49" charset="0"/>
              </a:rPr>
              <a:t> Our team delivered secure, modular, and reusable APIs for the Aiken Upgradable </a:t>
            </a:r>
            <a:r>
              <a:rPr lang="en-US" b="0" dirty="0" err="1">
                <a:solidFill>
                  <a:srgbClr val="CCCCCC"/>
                </a:solidFill>
                <a:effectLst/>
                <a:latin typeface="Consolas" panose="020B0609020204030204" pitchFamily="49" charset="0"/>
              </a:rPr>
              <a:t>Multisig</a:t>
            </a:r>
            <a:r>
              <a:rPr lang="en-US" b="0" dirty="0">
                <a:solidFill>
                  <a:srgbClr val="CCCCCC"/>
                </a:solidFill>
                <a:effectLst/>
                <a:latin typeface="Consolas" panose="020B0609020204030204" pitchFamily="49" charset="0"/>
              </a:rPr>
              <a:t> Smart and the Payment Subscription Contract. These APIs simplify the development process by reducing the time needed to build and deploy smart contracts, allowing developers to focus on more complex, application-specific logic.</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*Quality Assurance:*</a:t>
            </a:r>
            <a:r>
              <a:rPr lang="en-US" b="0" dirty="0">
                <a:solidFill>
                  <a:srgbClr val="CCCCCC"/>
                </a:solidFill>
                <a:effectLst/>
                <a:latin typeface="Consolas" panose="020B0609020204030204" pitchFamily="49" charset="0"/>
              </a:rPr>
              <a:t> We prioritized the robustness and reliability of our smart contracts by conducting thorough code reviews and comprehensive unit tests. This extensive testing ensures our contracts are secure, reliable, and ready for real-world deployment.</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*Seamless Integration:*</a:t>
            </a:r>
            <a:r>
              <a:rPr lang="en-US" b="0" dirty="0">
                <a:solidFill>
                  <a:srgbClr val="CCCCCC"/>
                </a:solidFill>
                <a:effectLst/>
                <a:latin typeface="Consolas" panose="020B0609020204030204" pitchFamily="49" charset="0"/>
              </a:rPr>
              <a:t> To further ease development, we successfully integrated our smart contracts with Maestro, providing a unified interface for contract deployment and management. This integration simplifies access and interaction with our contracts, making the development process more efficient.</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17</a:t>
            </a:fld>
            <a:endParaRPr lang="en-GB"/>
          </a:p>
        </p:txBody>
      </p:sp>
    </p:spTree>
    <p:extLst>
      <p:ext uri="{BB962C8B-B14F-4D97-AF65-F5344CB8AC3E}">
        <p14:creationId xmlns:p14="http://schemas.microsoft.com/office/powerpoint/2010/main" val="28232233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*Extensive Documentation and Tutorials:*</a:t>
            </a:r>
            <a:r>
              <a:rPr lang="en-US" b="0" dirty="0">
                <a:solidFill>
                  <a:srgbClr val="CCCCCC"/>
                </a:solidFill>
                <a:effectLst/>
                <a:latin typeface="Consolas" panose="020B0609020204030204" pitchFamily="49" charset="0"/>
              </a:rPr>
              <a:t> As demonstrated, we are proud to have enriched the Cardano community with rich resources by providing comprehensive documentation and tutorials to help developers quickly understand and utilize our solutions.</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*Industry Collaboration and Community Engagement:*</a:t>
            </a:r>
            <a:r>
              <a:rPr lang="en-US" b="0" dirty="0">
                <a:solidFill>
                  <a:srgbClr val="CCCCCC"/>
                </a:solidFill>
                <a:effectLst/>
                <a:latin typeface="Consolas" panose="020B0609020204030204" pitchFamily="49" charset="0"/>
              </a:rPr>
              <a:t> We are happy to have collaborated with Maestro, a Key player in the Cardano ecosystem who also deployed both Contracts on Maestro platform.</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18</a:t>
            </a:fld>
            <a:endParaRPr lang="en-GB"/>
          </a:p>
        </p:txBody>
      </p:sp>
    </p:spTree>
    <p:extLst>
      <p:ext uri="{BB962C8B-B14F-4D97-AF65-F5344CB8AC3E}">
        <p14:creationId xmlns:p14="http://schemas.microsoft.com/office/powerpoint/2010/main" val="221369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Throughout the project, we faced several challenges that provided us with valuable insights. Here are the key learnings we've gathered:</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*First, Modular Design and Security.*</a:t>
            </a:r>
            <a:r>
              <a:rPr lang="en-US" b="0" dirty="0">
                <a:solidFill>
                  <a:srgbClr val="CCCCCC"/>
                </a:solidFill>
                <a:effectLst/>
                <a:latin typeface="Consolas" panose="020B0609020204030204" pitchFamily="49" charset="0"/>
              </a:rPr>
              <a:t> We've seen the effectiveness of modular, reusable smart contracts. These contracts not only simplify the development process but also enhance security. By providing pre-built, battle-tested contracts, we allow developers to focus more on innovation. Rigorous testing has ensured these contracts are robust against vulnerabilities.</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*Second, Simplifying Integration.*</a:t>
            </a:r>
            <a:r>
              <a:rPr lang="en-US" b="0" dirty="0">
                <a:solidFill>
                  <a:srgbClr val="CCCCCC"/>
                </a:solidFill>
                <a:effectLst/>
                <a:latin typeface="Consolas" panose="020B0609020204030204" pitchFamily="49" charset="0"/>
              </a:rPr>
              <a:t> We've learned that simplifying the integration process through APIs is crucial. It lowers the barriers for developers, whether they're part of small teams or large enterprises. This simplicity is key to fostering ecosystem growth and encouraging more developers to build on Cardano.</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*Third, Balancing Customization with Standardization.*</a:t>
            </a:r>
            <a:r>
              <a:rPr lang="en-US" b="0" dirty="0">
                <a:solidFill>
                  <a:srgbClr val="CCCCCC"/>
                </a:solidFill>
                <a:effectLst/>
                <a:latin typeface="Consolas" panose="020B0609020204030204" pitchFamily="49" charset="0"/>
              </a:rPr>
              <a:t> Striking a balance between offering customizable solutions and maintaining standardized interfaces is essential. This balance provides the necessary flexibility while ensuring consistency, which is critical to cater to a broad range of developer needs.</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*Lastly, Comprehensive Documentation and Monitoring.*</a:t>
            </a:r>
            <a:r>
              <a:rPr lang="en-US" b="0" dirty="0">
                <a:solidFill>
                  <a:srgbClr val="CCCCCC"/>
                </a:solidFill>
                <a:effectLst/>
                <a:latin typeface="Consolas" panose="020B0609020204030204" pitchFamily="49" charset="0"/>
              </a:rPr>
              <a:t> Detailed documentation and user-friendly tutorials are vital for effective developer onboarding. Additionally, implementing monitoring tools for API usage helps us understand user needs and make data-driven improvements. This ensures we can continually refine our offerings to better serve the community.</a:t>
            </a: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19</a:t>
            </a:fld>
            <a:endParaRPr lang="en-GB"/>
          </a:p>
        </p:txBody>
      </p:sp>
    </p:spTree>
    <p:extLst>
      <p:ext uri="{BB962C8B-B14F-4D97-AF65-F5344CB8AC3E}">
        <p14:creationId xmlns:p14="http://schemas.microsoft.com/office/powerpoint/2010/main" val="35191813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EEB03623-2761-35C4-63C3-75ED1F925C2E}"/>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646D6413-8909-3D4C-92AE-4A6CDDA585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3B74C8D2-6F20-CDFC-8096-7B9796C363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nSpc>
                <a:spcPts val="1425"/>
              </a:lnSpc>
              <a:buNone/>
            </a:pPr>
            <a:r>
              <a:rPr lang="en-US" b="0" dirty="0">
                <a:solidFill>
                  <a:srgbClr val="CCCCCC"/>
                </a:solidFill>
                <a:effectLst/>
                <a:latin typeface="Consolas" panose="020B0609020204030204" pitchFamily="49" charset="0"/>
              </a:rPr>
              <a:t>“Plug ’n Play 2.0, a collaboration between Anastasia Labs and Maestro.”</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“I’m [Name], and today we’ll recap our journey: why we built Plug ’n Play 2.0, how we executed each phase, our key outcomes, lessons learned, and what comes next.”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3589081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*Expand Smart Contract Library:*</a:t>
            </a:r>
            <a:r>
              <a:rPr lang="en-US" b="0" dirty="0">
                <a:solidFill>
                  <a:srgbClr val="CCCCCC"/>
                </a:solidFill>
                <a:effectLst/>
                <a:latin typeface="Consolas" panose="020B0609020204030204" pitchFamily="49" charset="0"/>
              </a:rPr>
              <a:t> We aim to develop and integrate additional smart contracts, driven by developer feedback and evolving ecosystem needs. This will ensure that our platform remains a valuable resource for the growing Cardano developer community.</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*Enhance API Documentation:*</a:t>
            </a:r>
            <a:r>
              <a:rPr lang="en-US" b="0" dirty="0">
                <a:solidFill>
                  <a:srgbClr val="CCCCCC"/>
                </a:solidFill>
                <a:effectLst/>
                <a:latin typeface="Consolas" panose="020B0609020204030204" pitchFamily="49" charset="0"/>
              </a:rPr>
              <a:t> We will improve our API documentation by adding more examples, use cases, and best practices, making it even easier for developers to utilize our services effectively.</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*Optimize Performance and Scalability:*</a:t>
            </a:r>
            <a:r>
              <a:rPr lang="en-US" b="0" dirty="0">
                <a:solidFill>
                  <a:srgbClr val="CCCCCC"/>
                </a:solidFill>
                <a:effectLst/>
                <a:latin typeface="Consolas" panose="020B0609020204030204" pitchFamily="49" charset="0"/>
              </a:rPr>
              <a:t> As the use of our smart contract APIs grows, we will monitor performance closely and optimize to ensure high availability and responsiveness, even under heavy load and as the Cardano ecosystem evolves.</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*Collaborate with Ecosystem Partners:*</a:t>
            </a:r>
            <a:r>
              <a:rPr lang="en-US" b="0" dirty="0">
                <a:solidFill>
                  <a:srgbClr val="CCCCCC"/>
                </a:solidFill>
                <a:effectLst/>
                <a:latin typeface="Consolas" panose="020B0609020204030204" pitchFamily="49" charset="0"/>
              </a:rPr>
              <a:t> We plan to engage with other projects and partners within the Cardano ecosystem to explore integration opportunities, expanding the reach and adoption of our smart contract APIs.</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*Continuously Gather Feedback:*</a:t>
            </a:r>
            <a:r>
              <a:rPr lang="en-US" b="0" dirty="0">
                <a:solidFill>
                  <a:srgbClr val="CCCCCC"/>
                </a:solidFill>
                <a:effectLst/>
                <a:latin typeface="Consolas" panose="020B0609020204030204" pitchFamily="49" charset="0"/>
              </a:rPr>
              <a:t> We will maintain an open dialogue with the developer community, regularly soliciting feedback and suggestions. This input will guide our future development, ensuring we continue to meet the needs of Cardano builders.</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1" dirty="0">
                <a:solidFill>
                  <a:srgbClr val="569CD6"/>
                </a:solidFill>
                <a:effectLst/>
                <a:latin typeface="Consolas" panose="020B0609020204030204" pitchFamily="49" charset="0"/>
              </a:rPr>
              <a:t>*Long-Term Commitment:*</a:t>
            </a:r>
            <a:r>
              <a:rPr lang="en-US" b="0" dirty="0">
                <a:solidFill>
                  <a:srgbClr val="CCCCCC"/>
                </a:solidFill>
                <a:effectLst/>
                <a:latin typeface="Consolas" panose="020B0609020204030204" pitchFamily="49" charset="0"/>
              </a:rPr>
              <a:t> We will keep our libraries up-to-date with the ever-evolving Cardano ecosystem, ensuring our data structures remain relevant. By maintaining the open-source approach and transparent development process, we believe will inspire confidence and trust within the community.</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20</a:t>
            </a:fld>
            <a:endParaRPr lang="en-GB"/>
          </a:p>
        </p:txBody>
      </p:sp>
    </p:spTree>
    <p:extLst>
      <p:ext uri="{BB962C8B-B14F-4D97-AF65-F5344CB8AC3E}">
        <p14:creationId xmlns:p14="http://schemas.microsoft.com/office/powerpoint/2010/main" val="24239343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In conclusion, we're proud to have introduced the 'Plug n' Play 02' smart contract library to the Cardano community. Together with Maestro, we have managed to develop secure, modular, and reusable smart contracts, create comprehensive off-chain SDKs, integrated with API endpoints and provide extensive documentation, ultimately supporting the creation of no-code </a:t>
            </a:r>
            <a:r>
              <a:rPr lang="en-US" b="0" dirty="0" err="1">
                <a:solidFill>
                  <a:srgbClr val="CCCCCC"/>
                </a:solidFill>
                <a:effectLst/>
                <a:latin typeface="Consolas" panose="020B0609020204030204" pitchFamily="49" charset="0"/>
              </a:rPr>
              <a:t>DApps</a:t>
            </a:r>
            <a:r>
              <a:rPr lang="en-US" b="0" dirty="0">
                <a:solidFill>
                  <a:srgbClr val="CCCCCC"/>
                </a:solidFill>
                <a:effectLst/>
                <a:latin typeface="Consolas" panose="020B0609020204030204" pitchFamily="49" charset="0"/>
              </a:rPr>
              <a:t>, making it easier for a wider range of users to build on Cardano.</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These achievements enhance the capabilities of </a:t>
            </a:r>
            <a:r>
              <a:rPr lang="en-US" b="0" dirty="0" err="1">
                <a:solidFill>
                  <a:srgbClr val="CCCCCC"/>
                </a:solidFill>
                <a:effectLst/>
                <a:latin typeface="Consolas" panose="020B0609020204030204" pitchFamily="49" charset="0"/>
              </a:rPr>
              <a:t>DApps</a:t>
            </a:r>
            <a:r>
              <a:rPr lang="en-US" b="0" dirty="0">
                <a:solidFill>
                  <a:srgbClr val="CCCCCC"/>
                </a:solidFill>
                <a:effectLst/>
                <a:latin typeface="Consolas" panose="020B0609020204030204" pitchFamily="49" charset="0"/>
              </a:rPr>
              <a:t> on Cardano, offering developers valuable tools to innovate and secure their applications. The no-code </a:t>
            </a:r>
            <a:r>
              <a:rPr lang="en-US" b="0" dirty="0" err="1">
                <a:solidFill>
                  <a:srgbClr val="CCCCCC"/>
                </a:solidFill>
                <a:effectLst/>
                <a:latin typeface="Consolas" panose="020B0609020204030204" pitchFamily="49" charset="0"/>
              </a:rPr>
              <a:t>DApps</a:t>
            </a:r>
            <a:r>
              <a:rPr lang="en-US" b="0" dirty="0">
                <a:solidFill>
                  <a:srgbClr val="CCCCCC"/>
                </a:solidFill>
                <a:effectLst/>
                <a:latin typeface="Consolas" panose="020B0609020204030204" pitchFamily="49" charset="0"/>
              </a:rPr>
              <a:t> feature, in particular, opens up blockchain development to those without programming skills, democratizing access to this technology.</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We believe our work will inspire further innovation and drive adoption within the Cardano ecosystem. We're committed to supporting the developer community and continually improving our offerings to meet their evolving needs, ensuring that our library remains a vital resource for the platform's growth.</a:t>
            </a: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21</a:t>
            </a:fld>
            <a:endParaRPr lang="en-GB"/>
          </a:p>
        </p:txBody>
      </p:sp>
    </p:spTree>
    <p:extLst>
      <p:ext uri="{BB962C8B-B14F-4D97-AF65-F5344CB8AC3E}">
        <p14:creationId xmlns:p14="http://schemas.microsoft.com/office/powerpoint/2010/main" val="35074612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For more information on the project or Anastasia Labs, visit our GitHub repository at:</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22</a:t>
            </a:fld>
            <a:endParaRPr lang="en-GB"/>
          </a:p>
        </p:txBody>
      </p:sp>
    </p:spTree>
    <p:extLst>
      <p:ext uri="{BB962C8B-B14F-4D97-AF65-F5344CB8AC3E}">
        <p14:creationId xmlns:p14="http://schemas.microsoft.com/office/powerpoint/2010/main" val="13692221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See you next time!</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Thank You and Goodbye!</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23</a:t>
            </a:fld>
            <a:endParaRPr lang="en-GB"/>
          </a:p>
        </p:txBody>
      </p:sp>
    </p:spTree>
    <p:extLst>
      <p:ext uri="{BB962C8B-B14F-4D97-AF65-F5344CB8AC3E}">
        <p14:creationId xmlns:p14="http://schemas.microsoft.com/office/powerpoint/2010/main" val="2716512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“The Cardano ecosystem boasts rapid growth, but deploying secure smart contracts often demands deep Plutus/ Haskell or Aiken expertise. That complexity slows innovation. Plug ’n Play 2.0 set out to change that, offering ready‐made, secure and robust contracts with a no-code interface.”</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3</a:t>
            </a:fld>
            <a:endParaRPr lang="en-GB"/>
          </a:p>
        </p:txBody>
      </p:sp>
    </p:spTree>
    <p:extLst>
      <p:ext uri="{BB962C8B-B14F-4D97-AF65-F5344CB8AC3E}">
        <p14:creationId xmlns:p14="http://schemas.microsoft.com/office/powerpoint/2010/main" val="4290584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Our four objectives were: </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Architect upgradable </a:t>
            </a:r>
            <a:r>
              <a:rPr lang="en-US" b="0" dirty="0" err="1">
                <a:solidFill>
                  <a:srgbClr val="CCCCCC"/>
                </a:solidFill>
                <a:effectLst/>
                <a:latin typeface="Consolas" panose="020B0609020204030204" pitchFamily="49" charset="0"/>
              </a:rPr>
              <a:t>multisig</a:t>
            </a:r>
            <a:r>
              <a:rPr lang="en-US" b="0" dirty="0">
                <a:solidFill>
                  <a:srgbClr val="CCCCCC"/>
                </a:solidFill>
                <a:effectLst/>
                <a:latin typeface="Consolas" panose="020B0609020204030204" pitchFamily="49" charset="0"/>
              </a:rPr>
              <a:t> and subscription contracts in Aiken; </a:t>
            </a:r>
          </a:p>
          <a:p>
            <a:pPr>
              <a:lnSpc>
                <a:spcPts val="1425"/>
              </a:lnSpc>
              <a:buNone/>
            </a:pPr>
            <a:r>
              <a:rPr lang="en-US" b="0" dirty="0">
                <a:solidFill>
                  <a:srgbClr val="CCCCCC"/>
                </a:solidFill>
                <a:effectLst/>
                <a:latin typeface="Consolas" panose="020B0609020204030204" pitchFamily="49" charset="0"/>
              </a:rPr>
              <a:t>- Wrap them in intuitive TypeScript SDKs; </a:t>
            </a:r>
          </a:p>
          <a:p>
            <a:pPr>
              <a:lnSpc>
                <a:spcPts val="1425"/>
              </a:lnSpc>
              <a:buNone/>
            </a:pPr>
            <a:r>
              <a:rPr lang="en-US" b="0" dirty="0">
                <a:solidFill>
                  <a:srgbClr val="CCCCCC"/>
                </a:solidFill>
                <a:effectLst/>
                <a:latin typeface="Consolas" panose="020B0609020204030204" pitchFamily="49" charset="0"/>
              </a:rPr>
              <a:t>- Publish managed REST endpoints on Maestro; </a:t>
            </a:r>
          </a:p>
          <a:p>
            <a:pPr>
              <a:lnSpc>
                <a:spcPts val="1425"/>
              </a:lnSpc>
              <a:buNone/>
            </a:pPr>
            <a:r>
              <a:rPr lang="en-US" b="0" dirty="0">
                <a:solidFill>
                  <a:srgbClr val="CCCCCC"/>
                </a:solidFill>
                <a:effectLst/>
                <a:latin typeface="Consolas" panose="020B0609020204030204" pitchFamily="49" charset="0"/>
              </a:rPr>
              <a:t>- and back it all with top-notch docs, tests, and walkthrough videos.</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06348524-EC93-42C6-94E1-A63D43F3328E}" type="slidenum">
              <a:rPr lang="en-GB" smtClean="0"/>
              <a:t>4</a:t>
            </a:fld>
            <a:endParaRPr lang="en-GB"/>
          </a:p>
        </p:txBody>
      </p:sp>
    </p:spTree>
    <p:extLst>
      <p:ext uri="{BB962C8B-B14F-4D97-AF65-F5344CB8AC3E}">
        <p14:creationId xmlns:p14="http://schemas.microsoft.com/office/powerpoint/2010/main" val="3365386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We structured the project into five phases. </a:t>
            </a:r>
          </a:p>
          <a:p>
            <a:pPr>
              <a:lnSpc>
                <a:spcPts val="1425"/>
              </a:lnSpc>
              <a:buNone/>
            </a:pPr>
            <a:br>
              <a:rPr lang="en-US" b="0" dirty="0">
                <a:solidFill>
                  <a:srgbClr val="CCCCCC"/>
                </a:solidFill>
                <a:effectLst/>
                <a:latin typeface="Consolas" panose="020B0609020204030204" pitchFamily="49" charset="0"/>
              </a:rPr>
            </a:br>
            <a:r>
              <a:rPr lang="en-US" b="0" dirty="0">
                <a:solidFill>
                  <a:srgbClr val="D7BA7D"/>
                </a:solidFill>
                <a:effectLst/>
                <a:latin typeface="Consolas" panose="020B0609020204030204" pitchFamily="49" charset="0"/>
              </a:rPr>
              <a:t>\</a:t>
            </a:r>
            <a:endParaRPr lang="en-US" b="0" dirty="0">
              <a:solidFill>
                <a:srgbClr val="CCCCCC"/>
              </a:solidFill>
              <a:effectLst/>
              <a:latin typeface="Consolas" panose="020B0609020204030204" pitchFamily="49" charset="0"/>
            </a:endParaRPr>
          </a:p>
          <a:p>
            <a:pPr>
              <a:lnSpc>
                <a:spcPts val="1425"/>
              </a:lnSpc>
              <a:buNone/>
            </a:pPr>
            <a:r>
              <a:rPr lang="en-US" b="0" dirty="0">
                <a:solidFill>
                  <a:srgbClr val="CCCCCC"/>
                </a:solidFill>
                <a:effectLst/>
                <a:latin typeface="Consolas" panose="020B0609020204030204" pitchFamily="49" charset="0"/>
              </a:rPr>
              <a:t>- Phase 1 tackled contract design and unit tests. </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Phase 2 produced SDKs for off-chain integration. </a:t>
            </a:r>
          </a:p>
          <a:p>
            <a:pPr>
              <a:lnSpc>
                <a:spcPts val="1425"/>
              </a:lnSpc>
              <a:buNone/>
            </a:pPr>
            <a:r>
              <a:rPr lang="en-US" b="0" dirty="0">
                <a:solidFill>
                  <a:srgbClr val="CCCCCC"/>
                </a:solidFill>
                <a:effectLst/>
                <a:latin typeface="Consolas" panose="020B0609020204030204" pitchFamily="49" charset="0"/>
              </a:rPr>
              <a:t>- In Phase 3 we wired everything into Maestro’s REST APIs. </a:t>
            </a:r>
          </a:p>
          <a:p>
            <a:pPr>
              <a:lnSpc>
                <a:spcPts val="1425"/>
              </a:lnSpc>
              <a:buNone/>
            </a:pPr>
            <a:r>
              <a:rPr lang="en-US" b="0" dirty="0">
                <a:solidFill>
                  <a:srgbClr val="CCCCCC"/>
                </a:solidFill>
                <a:effectLst/>
                <a:latin typeface="Consolas" panose="020B0609020204030204" pitchFamily="49" charset="0"/>
              </a:rPr>
              <a:t>- Phase 4 validated end-to-end flows under all edge cases. Finally, </a:t>
            </a:r>
          </a:p>
          <a:p>
            <a:pPr>
              <a:lnSpc>
                <a:spcPts val="1425"/>
              </a:lnSpc>
            </a:pPr>
            <a:r>
              <a:rPr lang="en-US" b="0" dirty="0">
                <a:solidFill>
                  <a:srgbClr val="CCCCCC"/>
                </a:solidFill>
                <a:effectLst/>
                <a:latin typeface="Consolas" panose="020B0609020204030204" pitchFamily="49" charset="0"/>
              </a:rPr>
              <a:t>- Phase 5 where we are wrapping up with user guides and this project close-out film.</a:t>
            </a: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5</a:t>
            </a:fld>
            <a:endParaRPr lang="en-GB"/>
          </a:p>
        </p:txBody>
      </p:sp>
    </p:spTree>
    <p:extLst>
      <p:ext uri="{BB962C8B-B14F-4D97-AF65-F5344CB8AC3E}">
        <p14:creationId xmlns:p14="http://schemas.microsoft.com/office/powerpoint/2010/main" val="2961153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In Phase 1, we authored two on-chain contracts in Aiken. </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The </a:t>
            </a:r>
            <a:r>
              <a:rPr lang="en-US" b="0" dirty="0" err="1">
                <a:solidFill>
                  <a:srgbClr val="CCCCCC"/>
                </a:solidFill>
                <a:effectLst/>
                <a:latin typeface="Consolas" panose="020B0609020204030204" pitchFamily="49" charset="0"/>
              </a:rPr>
              <a:t>multisig</a:t>
            </a:r>
            <a:r>
              <a:rPr lang="en-US" b="0" dirty="0">
                <a:solidFill>
                  <a:srgbClr val="CCCCCC"/>
                </a:solidFill>
                <a:effectLst/>
                <a:latin typeface="Consolas" panose="020B0609020204030204" pitchFamily="49" charset="0"/>
              </a:rPr>
              <a:t> contract enforces multi-signature spending, supports live threshold changes, and dynamic signer add/removal—no redeploy needed. </a:t>
            </a:r>
          </a:p>
          <a:p>
            <a:pPr>
              <a:lnSpc>
                <a:spcPts val="1425"/>
              </a:lnSpc>
              <a:buNone/>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The subscription contract chains </a:t>
            </a:r>
            <a:r>
              <a:rPr lang="en-US" b="0" dirty="0" err="1">
                <a:solidFill>
                  <a:srgbClr val="CCCCCC"/>
                </a:solidFill>
                <a:effectLst/>
                <a:latin typeface="Consolas" panose="020B0609020204030204" pitchFamily="49" charset="0"/>
              </a:rPr>
              <a:t>UTxOs</a:t>
            </a:r>
            <a:r>
              <a:rPr lang="en-US" b="0" dirty="0">
                <a:solidFill>
                  <a:srgbClr val="CCCCCC"/>
                </a:solidFill>
                <a:effectLst/>
                <a:latin typeface="Consolas" panose="020B0609020204030204" pitchFamily="49" charset="0"/>
              </a:rPr>
              <a:t> for trustless, recurring payments, and even supports optional penalty-fees for early cancellations; every scenario covered by unit- and property-based tests.</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06348524-EC93-42C6-94E1-A63D43F3328E}" type="slidenum">
              <a:rPr lang="en-GB" smtClean="0"/>
              <a:t>6</a:t>
            </a:fld>
            <a:endParaRPr lang="en-GB"/>
          </a:p>
        </p:txBody>
      </p:sp>
    </p:spTree>
    <p:extLst>
      <p:ext uri="{BB962C8B-B14F-4D97-AF65-F5344CB8AC3E}">
        <p14:creationId xmlns:p14="http://schemas.microsoft.com/office/powerpoint/2010/main" val="1691648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63636"/>
                </a:solidFill>
                <a:effectLst/>
                <a:latin typeface="Work Sans" pitchFamily="2" charset="0"/>
              </a:rPr>
              <a:t>The Aiken Upgradable </a:t>
            </a:r>
            <a:r>
              <a:rPr lang="en-US" b="0" i="0" dirty="0" err="1">
                <a:solidFill>
                  <a:srgbClr val="363636"/>
                </a:solidFill>
                <a:effectLst/>
                <a:latin typeface="Work Sans" pitchFamily="2" charset="0"/>
              </a:rPr>
              <a:t>Multisig</a:t>
            </a:r>
            <a:r>
              <a:rPr lang="en-US" b="0" i="0" dirty="0">
                <a:solidFill>
                  <a:srgbClr val="363636"/>
                </a:solidFill>
                <a:effectLst/>
                <a:latin typeface="Work Sans" pitchFamily="2" charset="0"/>
              </a:rPr>
              <a:t> Smart Contract </a:t>
            </a:r>
            <a:r>
              <a:rPr lang="en-US" b="0" dirty="0">
                <a:solidFill>
                  <a:srgbClr val="CCCCCC"/>
                </a:solidFill>
                <a:effectLst/>
                <a:latin typeface="Consolas" panose="020B0609020204030204" pitchFamily="49" charset="0"/>
              </a:rPr>
              <a:t>is a powerful tool for managing digital assets on the Cardano blockchain.</a:t>
            </a:r>
          </a:p>
          <a:p>
            <a:r>
              <a:rPr lang="en-US" b="0" i="0" dirty="0">
                <a:solidFill>
                  <a:srgbClr val="363636"/>
                </a:solidFill>
                <a:effectLst/>
                <a:latin typeface="Work Sans" pitchFamily="2" charset="0"/>
              </a:rPr>
              <a:t>It enables authorized members to execute asset transactions and updates within predefined thresholds. </a:t>
            </a:r>
            <a:br>
              <a:rPr lang="en-US" b="0" i="0" dirty="0">
                <a:solidFill>
                  <a:srgbClr val="363636"/>
                </a:solidFill>
                <a:effectLst/>
                <a:latin typeface="Work Sans" pitchFamily="2" charset="0"/>
              </a:rPr>
            </a:br>
            <a:r>
              <a:rPr lang="en-US" b="0" i="0" dirty="0">
                <a:solidFill>
                  <a:srgbClr val="363636"/>
                </a:solidFill>
                <a:effectLst/>
                <a:latin typeface="Work Sans" pitchFamily="2" charset="0"/>
              </a:rPr>
              <a:t>It allows for secure spending of assets, seamless adjustment of signer thresholds, and dynamic addition or removal of signers for enduring usability.</a:t>
            </a:r>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7</a:t>
            </a:fld>
            <a:endParaRPr lang="en-GB"/>
          </a:p>
        </p:txBody>
      </p:sp>
    </p:spTree>
    <p:extLst>
      <p:ext uri="{BB962C8B-B14F-4D97-AF65-F5344CB8AC3E}">
        <p14:creationId xmlns:p14="http://schemas.microsoft.com/office/powerpoint/2010/main" val="2914305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2F3732-79BF-9F08-781A-E522BEF65A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BAD382-12F9-0036-BA4A-886013228F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7A321AC-FE18-1783-5E7D-216A77832981}"/>
              </a:ext>
            </a:extLst>
          </p:cNvPr>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The Subscription contract is designed to facilitate recurring payments on the Cardano blockchain. It allows users to set up automated, scheduled transactions, ensuring timely and consistent payments without manual intervention. This feature is particularly useful for subscription-based services, memberships, and any scenario requiring regular payments.</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GB" dirty="0"/>
          </a:p>
        </p:txBody>
      </p:sp>
      <p:sp>
        <p:nvSpPr>
          <p:cNvPr id="4" name="Slide Number Placeholder 3">
            <a:extLst>
              <a:ext uri="{FF2B5EF4-FFF2-40B4-BE49-F238E27FC236}">
                <a16:creationId xmlns:a16="http://schemas.microsoft.com/office/drawing/2014/main" id="{BCAA5E11-C764-C475-B25A-C5A4D93AB700}"/>
              </a:ext>
            </a:extLst>
          </p:cNvPr>
          <p:cNvSpPr>
            <a:spLocks noGrp="1"/>
          </p:cNvSpPr>
          <p:nvPr>
            <p:ph type="sldNum" sz="quarter" idx="5"/>
          </p:nvPr>
        </p:nvSpPr>
        <p:spPr/>
        <p:txBody>
          <a:bodyPr/>
          <a:lstStyle/>
          <a:p>
            <a:fld id="{06348524-EC93-42C6-94E1-A63D43F3328E}" type="slidenum">
              <a:rPr lang="en-GB" smtClean="0"/>
              <a:t>8</a:t>
            </a:fld>
            <a:endParaRPr lang="en-GB"/>
          </a:p>
        </p:txBody>
      </p:sp>
    </p:spTree>
    <p:extLst>
      <p:ext uri="{BB962C8B-B14F-4D97-AF65-F5344CB8AC3E}">
        <p14:creationId xmlns:p14="http://schemas.microsoft.com/office/powerpoint/2010/main" val="17390043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ts val="1425"/>
              </a:lnSpc>
              <a:buNone/>
            </a:pPr>
            <a:r>
              <a:rPr lang="en-US" b="0" dirty="0">
                <a:solidFill>
                  <a:srgbClr val="CCCCCC"/>
                </a:solidFill>
                <a:effectLst/>
                <a:latin typeface="Consolas" panose="020B0609020204030204" pitchFamily="49" charset="0"/>
              </a:rPr>
              <a:t>Phase 2 focused on user-friendly SDKs, it exposed functions like </a:t>
            </a:r>
            <a:r>
              <a:rPr lang="en-US" b="1" dirty="0">
                <a:solidFill>
                  <a:srgbClr val="569CD6"/>
                </a:solidFill>
                <a:effectLst/>
                <a:latin typeface="Consolas" panose="020B0609020204030204" pitchFamily="49" charset="0"/>
              </a:rPr>
              <a:t>*`</a:t>
            </a:r>
            <a:r>
              <a:rPr lang="en-US" b="1" dirty="0" err="1">
                <a:solidFill>
                  <a:srgbClr val="569CD6"/>
                </a:solidFill>
                <a:effectLst/>
                <a:latin typeface="Consolas" panose="020B0609020204030204" pitchFamily="49" charset="0"/>
              </a:rPr>
              <a:t>createService</a:t>
            </a:r>
            <a:r>
              <a:rPr lang="en-US" b="1" dirty="0">
                <a:solidFill>
                  <a:srgbClr val="569CD6"/>
                </a:solidFill>
                <a:effectLst/>
                <a:latin typeface="Consolas" panose="020B0609020204030204" pitchFamily="49" charset="0"/>
              </a:rPr>
              <a:t>()`*</a:t>
            </a:r>
            <a:r>
              <a:rPr lang="en-US" b="0" dirty="0">
                <a:solidFill>
                  <a:srgbClr val="CCCCCC"/>
                </a:solidFill>
                <a:effectLst/>
                <a:latin typeface="Consolas" panose="020B0609020204030204" pitchFamily="49" charset="0"/>
              </a:rPr>
              <a:t> for merchants, </a:t>
            </a:r>
            <a:r>
              <a:rPr lang="en-US" b="1" dirty="0">
                <a:solidFill>
                  <a:srgbClr val="569CD6"/>
                </a:solidFill>
                <a:effectLst/>
                <a:latin typeface="Consolas" panose="020B0609020204030204" pitchFamily="49" charset="0"/>
              </a:rPr>
              <a:t>*`</a:t>
            </a:r>
            <a:r>
              <a:rPr lang="en-US" b="1" dirty="0" err="1">
                <a:solidFill>
                  <a:srgbClr val="569CD6"/>
                </a:solidFill>
                <a:effectLst/>
                <a:latin typeface="Consolas" panose="020B0609020204030204" pitchFamily="49" charset="0"/>
              </a:rPr>
              <a:t>createAccount</a:t>
            </a:r>
            <a:r>
              <a:rPr lang="en-US" b="1" dirty="0">
                <a:solidFill>
                  <a:srgbClr val="569CD6"/>
                </a:solidFill>
                <a:effectLst/>
                <a:latin typeface="Consolas" panose="020B0609020204030204" pitchFamily="49" charset="0"/>
              </a:rPr>
              <a:t>()`*</a:t>
            </a:r>
            <a:r>
              <a:rPr lang="en-US" b="0" dirty="0">
                <a:solidFill>
                  <a:srgbClr val="CCCCCC"/>
                </a:solidFill>
                <a:effectLst/>
                <a:latin typeface="Consolas" panose="020B0609020204030204" pitchFamily="49" charset="0"/>
              </a:rPr>
              <a:t> for users, </a:t>
            </a:r>
            <a:r>
              <a:rPr lang="en-US" b="1" dirty="0">
                <a:solidFill>
                  <a:srgbClr val="569CD6"/>
                </a:solidFill>
                <a:effectLst/>
                <a:latin typeface="Consolas" panose="020B0609020204030204" pitchFamily="49" charset="0"/>
              </a:rPr>
              <a:t>*`</a:t>
            </a:r>
            <a:r>
              <a:rPr lang="en-US" b="1" dirty="0" err="1">
                <a:solidFill>
                  <a:srgbClr val="569CD6"/>
                </a:solidFill>
                <a:effectLst/>
                <a:latin typeface="Consolas" panose="020B0609020204030204" pitchFamily="49" charset="0"/>
              </a:rPr>
              <a:t>initiateSubscription</a:t>
            </a:r>
            <a:r>
              <a:rPr lang="en-US" b="1" dirty="0">
                <a:solidFill>
                  <a:srgbClr val="569CD6"/>
                </a:solidFill>
                <a:effectLst/>
                <a:latin typeface="Consolas" panose="020B0609020204030204" pitchFamily="49" charset="0"/>
              </a:rPr>
              <a:t>()`*</a:t>
            </a:r>
            <a:r>
              <a:rPr lang="en-US" b="0" dirty="0">
                <a:solidFill>
                  <a:srgbClr val="CCCCCC"/>
                </a:solidFill>
                <a:effectLst/>
                <a:latin typeface="Consolas" panose="020B0609020204030204" pitchFamily="49" charset="0"/>
              </a:rPr>
              <a:t> to start, </a:t>
            </a:r>
            <a:r>
              <a:rPr lang="en-US" b="1" dirty="0">
                <a:solidFill>
                  <a:srgbClr val="569CD6"/>
                </a:solidFill>
                <a:effectLst/>
                <a:latin typeface="Consolas" panose="020B0609020204030204" pitchFamily="49" charset="0"/>
              </a:rPr>
              <a:t>*`unsubscribe()`*</a:t>
            </a:r>
            <a:r>
              <a:rPr lang="en-US" b="0" dirty="0">
                <a:solidFill>
                  <a:srgbClr val="CCCCCC"/>
                </a:solidFill>
                <a:effectLst/>
                <a:latin typeface="Consolas" panose="020B0609020204030204" pitchFamily="49" charset="0"/>
              </a:rPr>
              <a:t> to cancel with optional penalty, and </a:t>
            </a:r>
            <a:r>
              <a:rPr lang="en-US" b="1" dirty="0">
                <a:solidFill>
                  <a:srgbClr val="569CD6"/>
                </a:solidFill>
                <a:effectLst/>
                <a:latin typeface="Consolas" panose="020B0609020204030204" pitchFamily="49" charset="0"/>
              </a:rPr>
              <a:t>*`</a:t>
            </a:r>
            <a:r>
              <a:rPr lang="en-US" b="1" dirty="0" err="1">
                <a:solidFill>
                  <a:srgbClr val="569CD6"/>
                </a:solidFill>
                <a:effectLst/>
                <a:latin typeface="Consolas" panose="020B0609020204030204" pitchFamily="49" charset="0"/>
              </a:rPr>
              <a:t>withdrawFees</a:t>
            </a:r>
            <a:r>
              <a:rPr lang="en-US" b="1" dirty="0">
                <a:solidFill>
                  <a:srgbClr val="569CD6"/>
                </a:solidFill>
                <a:effectLst/>
                <a:latin typeface="Consolas" panose="020B0609020204030204" pitchFamily="49" charset="0"/>
              </a:rPr>
              <a:t>()`*</a:t>
            </a:r>
            <a:r>
              <a:rPr lang="en-US" b="0" dirty="0">
                <a:solidFill>
                  <a:srgbClr val="CCCCCC"/>
                </a:solidFill>
                <a:effectLst/>
                <a:latin typeface="Consolas" panose="020B0609020204030204" pitchFamily="49" charset="0"/>
              </a:rPr>
              <a:t> for merchants. </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The </a:t>
            </a:r>
            <a:r>
              <a:rPr lang="en-US" b="0" dirty="0" err="1">
                <a:solidFill>
                  <a:srgbClr val="CCCCCC"/>
                </a:solidFill>
                <a:effectLst/>
                <a:latin typeface="Consolas" panose="020B0609020204030204" pitchFamily="49" charset="0"/>
              </a:rPr>
              <a:t>multisig</a:t>
            </a:r>
            <a:r>
              <a:rPr lang="en-US" b="0" dirty="0">
                <a:solidFill>
                  <a:srgbClr val="CCCCCC"/>
                </a:solidFill>
                <a:effectLst/>
                <a:latin typeface="Consolas" panose="020B0609020204030204" pitchFamily="49" charset="0"/>
              </a:rPr>
              <a:t> SDK provides </a:t>
            </a:r>
            <a:r>
              <a:rPr lang="en-US" b="1" dirty="0">
                <a:solidFill>
                  <a:srgbClr val="569CD6"/>
                </a:solidFill>
                <a:effectLst/>
                <a:latin typeface="Consolas" panose="020B0609020204030204" pitchFamily="49" charset="0"/>
              </a:rPr>
              <a:t>*`</a:t>
            </a:r>
            <a:r>
              <a:rPr lang="en-US" b="1" dirty="0" err="1">
                <a:solidFill>
                  <a:srgbClr val="569CD6"/>
                </a:solidFill>
                <a:effectLst/>
                <a:latin typeface="Consolas" panose="020B0609020204030204" pitchFamily="49" charset="0"/>
              </a:rPr>
              <a:t>initiateMultisig</a:t>
            </a:r>
            <a:r>
              <a:rPr lang="en-US" b="1" dirty="0">
                <a:solidFill>
                  <a:srgbClr val="569CD6"/>
                </a:solidFill>
                <a:effectLst/>
                <a:latin typeface="Consolas" panose="020B0609020204030204" pitchFamily="49" charset="0"/>
              </a:rPr>
              <a:t>()`*</a:t>
            </a:r>
            <a:r>
              <a:rPr lang="en-US" b="0" dirty="0">
                <a:solidFill>
                  <a:srgbClr val="CCCCCC"/>
                </a:solidFill>
                <a:effectLst/>
                <a:latin typeface="Consolas" panose="020B0609020204030204" pitchFamily="49" charset="0"/>
              </a:rPr>
              <a:t> to set up wallets, </a:t>
            </a:r>
            <a:r>
              <a:rPr lang="en-US" b="1" dirty="0">
                <a:solidFill>
                  <a:srgbClr val="569CD6"/>
                </a:solidFill>
                <a:effectLst/>
                <a:latin typeface="Consolas" panose="020B0609020204030204" pitchFamily="49" charset="0"/>
              </a:rPr>
              <a:t>*`</a:t>
            </a:r>
            <a:r>
              <a:rPr lang="en-US" b="1" dirty="0" err="1">
                <a:solidFill>
                  <a:srgbClr val="569CD6"/>
                </a:solidFill>
                <a:effectLst/>
                <a:latin typeface="Consolas" panose="020B0609020204030204" pitchFamily="49" charset="0"/>
              </a:rPr>
              <a:t>validateSign</a:t>
            </a:r>
            <a:r>
              <a:rPr lang="en-US" b="1" dirty="0">
                <a:solidFill>
                  <a:srgbClr val="569CD6"/>
                </a:solidFill>
                <a:effectLst/>
                <a:latin typeface="Consolas" panose="020B0609020204030204" pitchFamily="49" charset="0"/>
              </a:rPr>
              <a:t>()`*</a:t>
            </a:r>
            <a:r>
              <a:rPr lang="en-US" b="0" dirty="0">
                <a:solidFill>
                  <a:srgbClr val="CCCCCC"/>
                </a:solidFill>
                <a:effectLst/>
                <a:latin typeface="Consolas" panose="020B0609020204030204" pitchFamily="49" charset="0"/>
              </a:rPr>
              <a:t> for partial signatures, </a:t>
            </a:r>
            <a:r>
              <a:rPr lang="en-US" b="1" dirty="0">
                <a:solidFill>
                  <a:srgbClr val="569CD6"/>
                </a:solidFill>
                <a:effectLst/>
                <a:latin typeface="Consolas" panose="020B0609020204030204" pitchFamily="49" charset="0"/>
              </a:rPr>
              <a:t>*`</a:t>
            </a:r>
            <a:r>
              <a:rPr lang="en-US" b="1" dirty="0" err="1">
                <a:solidFill>
                  <a:srgbClr val="569CD6"/>
                </a:solidFill>
                <a:effectLst/>
                <a:latin typeface="Consolas" panose="020B0609020204030204" pitchFamily="49" charset="0"/>
              </a:rPr>
              <a:t>validateUpdate</a:t>
            </a:r>
            <a:r>
              <a:rPr lang="en-US" b="1" dirty="0">
                <a:solidFill>
                  <a:srgbClr val="569CD6"/>
                </a:solidFill>
                <a:effectLst/>
                <a:latin typeface="Consolas" panose="020B0609020204030204" pitchFamily="49" charset="0"/>
              </a:rPr>
              <a:t>()`*</a:t>
            </a:r>
            <a:r>
              <a:rPr lang="en-US" b="0" dirty="0">
                <a:solidFill>
                  <a:srgbClr val="CCCCCC"/>
                </a:solidFill>
                <a:effectLst/>
                <a:latin typeface="Consolas" panose="020B0609020204030204" pitchFamily="49" charset="0"/>
              </a:rPr>
              <a:t> for adding/removing signers, and </a:t>
            </a:r>
            <a:r>
              <a:rPr lang="en-US" b="0" dirty="0" err="1">
                <a:solidFill>
                  <a:srgbClr val="CCCCCC"/>
                </a:solidFill>
                <a:effectLst/>
                <a:latin typeface="Consolas" panose="020B0609020204030204" pitchFamily="49" charset="0"/>
              </a:rPr>
              <a:t>endMultiSig</a:t>
            </a:r>
            <a:r>
              <a:rPr lang="en-US" b="0" dirty="0">
                <a:solidFill>
                  <a:srgbClr val="CCCCCC"/>
                </a:solidFill>
                <a:effectLst/>
                <a:latin typeface="Consolas" panose="020B0609020204030204" pitchFamily="49" charset="0"/>
              </a:rPr>
              <a:t>() to close out. </a:t>
            </a:r>
          </a:p>
          <a:p>
            <a:pPr>
              <a:lnSpc>
                <a:spcPts val="1425"/>
              </a:lnSpc>
            </a:pPr>
            <a:endParaRPr lang="en-US" b="0" dirty="0">
              <a:solidFill>
                <a:srgbClr val="CCCCCC"/>
              </a:solidFill>
              <a:effectLst/>
              <a:latin typeface="Consolas" panose="020B0609020204030204" pitchFamily="49" charset="0"/>
            </a:endParaRPr>
          </a:p>
          <a:p>
            <a:pPr>
              <a:lnSpc>
                <a:spcPts val="1425"/>
              </a:lnSpc>
            </a:pPr>
            <a:r>
              <a:rPr lang="en-US" b="0" dirty="0">
                <a:solidFill>
                  <a:srgbClr val="CCCCCC"/>
                </a:solidFill>
                <a:effectLst/>
                <a:latin typeface="Consolas" panose="020B0609020204030204" pitchFamily="49" charset="0"/>
              </a:rPr>
              <a:t>Each method is backed by clear TS types and unit tests.”</a:t>
            </a:r>
          </a:p>
        </p:txBody>
      </p:sp>
      <p:sp>
        <p:nvSpPr>
          <p:cNvPr id="4" name="Slide Number Placeholder 3"/>
          <p:cNvSpPr>
            <a:spLocks noGrp="1"/>
          </p:cNvSpPr>
          <p:nvPr>
            <p:ph type="sldNum" sz="quarter" idx="5"/>
          </p:nvPr>
        </p:nvSpPr>
        <p:spPr/>
        <p:txBody>
          <a:bodyPr/>
          <a:lstStyle/>
          <a:p>
            <a:fld id="{06348524-EC93-42C6-94E1-A63D43F3328E}" type="slidenum">
              <a:rPr lang="en-GB" smtClean="0"/>
              <a:t>9</a:t>
            </a:fld>
            <a:endParaRPr lang="en-GB"/>
          </a:p>
        </p:txBody>
      </p:sp>
    </p:spTree>
    <p:extLst>
      <p:ext uri="{BB962C8B-B14F-4D97-AF65-F5344CB8AC3E}">
        <p14:creationId xmlns:p14="http://schemas.microsoft.com/office/powerpoint/2010/main" val="3587733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548734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139208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4025629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797028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267179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222517-79EA-4C8A-9D61-BB0698A77197}" type="datetimeFigureOut">
              <a:rPr lang="en-GB" smtClean="0"/>
              <a:t>06/05/2025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4255843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222517-79EA-4C8A-9D61-BB0698A77197}" type="datetimeFigureOut">
              <a:rPr lang="en-GB" smtClean="0"/>
              <a:t>06/05/2025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2804271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222517-79EA-4C8A-9D61-BB0698A77197}" type="datetimeFigureOut">
              <a:rPr lang="en-GB" smtClean="0"/>
              <a:t>06/05/2025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1889145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222517-79EA-4C8A-9D61-BB0698A77197}" type="datetimeFigureOut">
              <a:rPr lang="en-GB" smtClean="0"/>
              <a:t>06/05/2025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006920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222517-79EA-4C8A-9D61-BB0698A77197}" type="datetimeFigureOut">
              <a:rPr lang="en-GB" smtClean="0"/>
              <a:t>06/05/2025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4957314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222517-79EA-4C8A-9D61-BB0698A77197}" type="datetimeFigureOut">
              <a:rPr lang="en-GB" smtClean="0"/>
              <a:t>06/05/2025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4118887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222517-79EA-4C8A-9D61-BB0698A77197}" type="datetimeFigureOut">
              <a:rPr lang="en-GB" smtClean="0"/>
              <a:t>06/05/2025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924F04-C17A-4C5C-8EDE-BA0F5E6BA11B}" type="slidenum">
              <a:rPr lang="en-GB" smtClean="0"/>
              <a:t>‹#›</a:t>
            </a:fld>
            <a:endParaRPr lang="en-GB"/>
          </a:p>
        </p:txBody>
      </p:sp>
    </p:spTree>
    <p:extLst>
      <p:ext uri="{BB962C8B-B14F-4D97-AF65-F5344CB8AC3E}">
        <p14:creationId xmlns:p14="http://schemas.microsoft.com/office/powerpoint/2010/main" val="1675967482"/>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jpe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7.gi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4.png"/><Relationship Id="rId5" Type="http://schemas.openxmlformats.org/officeDocument/2006/relationships/image" Target="../media/image8.gif"/><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4.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4.png"/><Relationship Id="rId4"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6" name="Google Shape;56;p13"/>
          <p:cNvPicPr preferRelativeResize="0"/>
          <p:nvPr/>
        </p:nvPicPr>
        <p:blipFill>
          <a:blip r:embed="rId5">
            <a:alphaModFix/>
          </a:blip>
          <a:stretch>
            <a:fillRect/>
          </a:stretch>
        </p:blipFill>
        <p:spPr>
          <a:xfrm>
            <a:off x="2923674" y="3429000"/>
            <a:ext cx="6021805" cy="2792031"/>
          </a:xfrm>
          <a:prstGeom prst="rect">
            <a:avLst/>
          </a:prstGeom>
          <a:noFill/>
          <a:ln>
            <a:noFill/>
          </a:ln>
        </p:spPr>
      </p:pic>
      <p:sp>
        <p:nvSpPr>
          <p:cNvPr id="58" name="Google Shape;58;p13"/>
          <p:cNvSpPr txBox="1"/>
          <p:nvPr/>
        </p:nvSpPr>
        <p:spPr>
          <a:xfrm>
            <a:off x="5094761" y="5251548"/>
            <a:ext cx="2194984" cy="543600"/>
          </a:xfrm>
          <a:prstGeom prst="rect">
            <a:avLst/>
          </a:prstGeom>
          <a:noFill/>
          <a:ln>
            <a:noFill/>
          </a:ln>
        </p:spPr>
        <p:txBody>
          <a:bodyPr spcFirstLastPara="1" wrap="square" lIns="121900" tIns="121900" rIns="121900" bIns="121900" anchor="t" anchorCtr="0">
            <a:noAutofit/>
          </a:bodyPr>
          <a:lstStyle/>
          <a:p>
            <a:pPr algn="ctr"/>
            <a:r>
              <a:rPr lang="en" sz="3600" b="1" dirty="0">
                <a:solidFill>
                  <a:srgbClr val="293662"/>
                </a:solidFill>
                <a:latin typeface="Montserrat ExtraBold" pitchFamily="2" charset="0"/>
              </a:rPr>
              <a:t>Fund 11</a:t>
            </a:r>
            <a:endParaRPr sz="3600" b="1" dirty="0">
              <a:solidFill>
                <a:srgbClr val="293662"/>
              </a:solidFill>
              <a:latin typeface="Montserrat ExtraBold" pitchFamily="2" charset="0"/>
            </a:endParaRPr>
          </a:p>
        </p:txBody>
      </p:sp>
      <p:pic>
        <p:nvPicPr>
          <p:cNvPr id="7" name="Picture 6">
            <a:extLst>
              <a:ext uri="{FF2B5EF4-FFF2-40B4-BE49-F238E27FC236}">
                <a16:creationId xmlns:a16="http://schemas.microsoft.com/office/drawing/2014/main" id="{BCEBB0E6-E5A9-D9C1-2D9B-BB76C560C78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03704" y="511157"/>
            <a:ext cx="4837501" cy="2455480"/>
          </a:xfrm>
          <a:prstGeom prst="rect">
            <a:avLst/>
          </a:prstGeom>
        </p:spPr>
      </p:pic>
      <p:pic>
        <p:nvPicPr>
          <p:cNvPr id="11" name="Picture 10">
            <a:extLst>
              <a:ext uri="{FF2B5EF4-FFF2-40B4-BE49-F238E27FC236}">
                <a16:creationId xmlns:a16="http://schemas.microsoft.com/office/drawing/2014/main" id="{4F33E802-A837-9D6A-DB27-A919D8F3104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0795" y="1784823"/>
            <a:ext cx="5142901" cy="1181814"/>
          </a:xfrm>
          <a:prstGeom prst="rect">
            <a:avLst/>
          </a:prstGeom>
        </p:spPr>
      </p:pic>
      <p:pic>
        <p:nvPicPr>
          <p:cNvPr id="18" name="Audio 17">
            <a:hlinkClick r:id="" action="ppaction://media"/>
            <a:extLst>
              <a:ext uri="{FF2B5EF4-FFF2-40B4-BE49-F238E27FC236}">
                <a16:creationId xmlns:a16="http://schemas.microsoft.com/office/drawing/2014/main" id="{070E1CED-D339-9B8E-B493-6B9402E2F4F3}"/>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25000" t="-160938" r="-325000" b="-160938"/>
          <a:stretch>
            <a:fillRect/>
          </a:stretch>
        </p:blipFill>
        <p:spPr>
          <a:xfrm>
            <a:off x="9144000" y="5143500"/>
            <a:ext cx="3048000" cy="17145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009">
        <p159:morph option="byObject"/>
      </p:transition>
    </mc:Choice>
    <mc:Fallback xmlns="">
      <p:transition spd="slow" advTm="500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dirty="0">
                <a:latin typeface="Montserrat ExtraBold" pitchFamily="2" charset="0"/>
              </a:rPr>
              <a:t>Phase 3: Smart Contract API Integration</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6" name="Title 1">
            <a:extLst>
              <a:ext uri="{FF2B5EF4-FFF2-40B4-BE49-F238E27FC236}">
                <a16:creationId xmlns:a16="http://schemas.microsoft.com/office/drawing/2014/main" id="{1DA3CED8-03B1-A1E2-95DB-281B104C81AB}"/>
              </a:ext>
            </a:extLst>
          </p:cNvPr>
          <p:cNvSpPr txBox="1">
            <a:spLocks/>
          </p:cNvSpPr>
          <p:nvPr/>
        </p:nvSpPr>
        <p:spPr>
          <a:xfrm>
            <a:off x="735927" y="1026840"/>
            <a:ext cx="10720139" cy="20412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70000"/>
              </a:lnSpc>
            </a:pPr>
            <a:r>
              <a:rPr lang="en" sz="2400" dirty="0">
                <a:latin typeface="Montserrat" pitchFamily="2" charset="0"/>
              </a:rPr>
              <a:t>In collaboration with Maestro, we integrated our Smart Contracts into a fully managed service, enabling developers to interact with them via APIs.</a:t>
            </a:r>
            <a:endParaRPr lang="en-US" sz="2400" dirty="0">
              <a:latin typeface="Montserrat" pitchFamily="2" charset="0"/>
            </a:endParaRPr>
          </a:p>
        </p:txBody>
      </p:sp>
      <p:sp>
        <p:nvSpPr>
          <p:cNvPr id="3" name="Title 1">
            <a:extLst>
              <a:ext uri="{FF2B5EF4-FFF2-40B4-BE49-F238E27FC236}">
                <a16:creationId xmlns:a16="http://schemas.microsoft.com/office/drawing/2014/main" id="{DD5E890D-F534-9672-C2A6-C528191C929E}"/>
              </a:ext>
            </a:extLst>
          </p:cNvPr>
          <p:cNvSpPr txBox="1">
            <a:spLocks/>
          </p:cNvSpPr>
          <p:nvPr/>
        </p:nvSpPr>
        <p:spPr>
          <a:xfrm>
            <a:off x="735926" y="3068054"/>
            <a:ext cx="10720139" cy="20412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228600" indent="-228600" algn="l">
              <a:lnSpc>
                <a:spcPct val="170000"/>
              </a:lnSpc>
              <a:buFont typeface="+mj-lt"/>
              <a:buAutoNum type="arabicPeriod"/>
            </a:pPr>
            <a:r>
              <a:rPr lang="en-US" sz="2400" dirty="0">
                <a:latin typeface="Montserrat" pitchFamily="2" charset="0"/>
              </a:rPr>
              <a:t>Endpoints deployed at gomaestro.org/smart-contracts</a:t>
            </a:r>
          </a:p>
          <a:p>
            <a:pPr marL="228600" indent="-228600" algn="l">
              <a:lnSpc>
                <a:spcPct val="170000"/>
              </a:lnSpc>
              <a:buFont typeface="+mj-lt"/>
              <a:buAutoNum type="arabicPeriod"/>
            </a:pPr>
            <a:r>
              <a:rPr lang="en-GB" sz="2400" dirty="0">
                <a:latin typeface="Montserrat" pitchFamily="2" charset="0"/>
              </a:rPr>
              <a:t>Postman collections &amp; interactive docs</a:t>
            </a:r>
            <a:endParaRPr lang="en-US" sz="2400" dirty="0">
              <a:latin typeface="Montserrat" pitchFamily="2" charset="0"/>
            </a:endParaRPr>
          </a:p>
        </p:txBody>
      </p:sp>
      <p:pic>
        <p:nvPicPr>
          <p:cNvPr id="8" name="Audio 7">
            <a:hlinkClick r:id="" action="ppaction://media"/>
            <a:extLst>
              <a:ext uri="{FF2B5EF4-FFF2-40B4-BE49-F238E27FC236}">
                <a16:creationId xmlns:a16="http://schemas.microsoft.com/office/drawing/2014/main" id="{0C18E667-00F4-4617-218B-C0CB927E477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304437852"/>
      </p:ext>
    </p:extLst>
  </p:cSld>
  <p:clrMapOvr>
    <a:masterClrMapping/>
  </p:clrMapOvr>
  <mc:AlternateContent xmlns:mc="http://schemas.openxmlformats.org/markup-compatibility/2006" xmlns:p14="http://schemas.microsoft.com/office/powerpoint/2010/main">
    <mc:Choice Requires="p14">
      <p:transition spd="slow" p14:dur="2000" advTm="41436"/>
    </mc:Choice>
    <mc:Fallback xmlns="">
      <p:transition spd="slow" advTm="414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dirty="0">
                <a:latin typeface="Montserrat ExtraBold" pitchFamily="2" charset="0"/>
              </a:rPr>
              <a:t>Phase 4: </a:t>
            </a:r>
            <a:r>
              <a:rPr lang="en-US" sz="4000" dirty="0">
                <a:latin typeface="Montserrat ExtraBold" pitchFamily="2" charset="0"/>
              </a:rPr>
              <a:t>Integration Testing </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6" name="Title 1">
            <a:extLst>
              <a:ext uri="{FF2B5EF4-FFF2-40B4-BE49-F238E27FC236}">
                <a16:creationId xmlns:a16="http://schemas.microsoft.com/office/drawing/2014/main" id="{1DA3CED8-03B1-A1E2-95DB-281B104C81AB}"/>
              </a:ext>
            </a:extLst>
          </p:cNvPr>
          <p:cNvSpPr txBox="1">
            <a:spLocks/>
          </p:cNvSpPr>
          <p:nvPr/>
        </p:nvSpPr>
        <p:spPr>
          <a:xfrm>
            <a:off x="735927" y="1026840"/>
            <a:ext cx="10720139" cy="20412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70000"/>
              </a:lnSpc>
            </a:pPr>
            <a:r>
              <a:rPr lang="en" sz="2400" dirty="0">
                <a:latin typeface="Montserrat" pitchFamily="2" charset="0"/>
              </a:rPr>
              <a:t>We conducted rigorous testing for each contract to ensure they meet the highest standards of reliability and performance.</a:t>
            </a:r>
            <a:endParaRPr lang="en-US" sz="2400" dirty="0">
              <a:latin typeface="Montserrat" pitchFamily="2" charset="0"/>
            </a:endParaRPr>
          </a:p>
        </p:txBody>
      </p:sp>
      <p:sp>
        <p:nvSpPr>
          <p:cNvPr id="3" name="Title 1">
            <a:extLst>
              <a:ext uri="{FF2B5EF4-FFF2-40B4-BE49-F238E27FC236}">
                <a16:creationId xmlns:a16="http://schemas.microsoft.com/office/drawing/2014/main" id="{42E335C6-C984-7777-362C-C36CE5D7CAF2}"/>
              </a:ext>
            </a:extLst>
          </p:cNvPr>
          <p:cNvSpPr txBox="1">
            <a:spLocks/>
          </p:cNvSpPr>
          <p:nvPr/>
        </p:nvSpPr>
        <p:spPr>
          <a:xfrm>
            <a:off x="735926" y="3068054"/>
            <a:ext cx="10720139" cy="20412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171450" indent="-171450" algn="l">
              <a:lnSpc>
                <a:spcPct val="170000"/>
              </a:lnSpc>
              <a:buFont typeface="Arial" panose="020B0604020202020204" pitchFamily="34" charset="0"/>
              <a:buChar char="•"/>
            </a:pPr>
            <a:r>
              <a:rPr lang="en-US" sz="2400" dirty="0">
                <a:latin typeface="Montserrat" pitchFamily="2" charset="0"/>
              </a:rPr>
              <a:t>End-to-end tests: success, edge, error paths</a:t>
            </a:r>
          </a:p>
          <a:p>
            <a:pPr marL="171450" indent="-171450" algn="l">
              <a:lnSpc>
                <a:spcPct val="170000"/>
              </a:lnSpc>
              <a:buFont typeface="Arial" panose="020B0604020202020204" pitchFamily="34" charset="0"/>
              <a:buChar char="•"/>
            </a:pPr>
            <a:r>
              <a:rPr lang="en-US" sz="2400" dirty="0">
                <a:latin typeface="Montserrat" pitchFamily="2" charset="0"/>
              </a:rPr>
              <a:t>97% pass rate; CI coverage reports &amp; logs on GitHub</a:t>
            </a:r>
          </a:p>
        </p:txBody>
      </p:sp>
      <p:pic>
        <p:nvPicPr>
          <p:cNvPr id="5" name="Audio 4">
            <a:hlinkClick r:id="" action="ppaction://media"/>
            <a:extLst>
              <a:ext uri="{FF2B5EF4-FFF2-40B4-BE49-F238E27FC236}">
                <a16:creationId xmlns:a16="http://schemas.microsoft.com/office/drawing/2014/main" id="{1F0E5D71-DB50-F39E-C5C0-9AE5FD01F5A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86096137"/>
      </p:ext>
    </p:extLst>
  </p:cSld>
  <p:clrMapOvr>
    <a:masterClrMapping/>
  </p:clrMapOvr>
  <mc:AlternateContent xmlns:mc="http://schemas.openxmlformats.org/markup-compatibility/2006" xmlns:p14="http://schemas.microsoft.com/office/powerpoint/2010/main">
    <mc:Choice Requires="p14">
      <p:transition spd="slow" p14:dur="2000" advTm="22869"/>
    </mc:Choice>
    <mc:Fallback xmlns="">
      <p:transition spd="slow" advTm="22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dirty="0">
                <a:latin typeface="Montserrat ExtraBold" pitchFamily="2" charset="0"/>
              </a:rPr>
              <a:t>Phase 5: Documentation</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6" name="Title 1">
            <a:extLst>
              <a:ext uri="{FF2B5EF4-FFF2-40B4-BE49-F238E27FC236}">
                <a16:creationId xmlns:a16="http://schemas.microsoft.com/office/drawing/2014/main" id="{1DA3CED8-03B1-A1E2-95DB-281B104C81AB}"/>
              </a:ext>
            </a:extLst>
          </p:cNvPr>
          <p:cNvSpPr txBox="1">
            <a:spLocks/>
          </p:cNvSpPr>
          <p:nvPr/>
        </p:nvSpPr>
        <p:spPr>
          <a:xfrm>
            <a:off x="735927" y="1026839"/>
            <a:ext cx="10720139" cy="301577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We created user-friendly documentation to help developers of all skill levels understand and implement the APIs. Our documentation includes detailed guides, practical examples, diagrams, step by step instructions and tutorials.</a:t>
            </a:r>
          </a:p>
        </p:txBody>
      </p:sp>
      <p:pic>
        <p:nvPicPr>
          <p:cNvPr id="3" name="Audio 2">
            <a:hlinkClick r:id="" action="ppaction://media"/>
            <a:extLst>
              <a:ext uri="{FF2B5EF4-FFF2-40B4-BE49-F238E27FC236}">
                <a16:creationId xmlns:a16="http://schemas.microsoft.com/office/drawing/2014/main" id="{F2887F99-7361-32B7-2F17-14A366C8515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84178792"/>
      </p:ext>
    </p:extLst>
  </p:cSld>
  <p:clrMapOvr>
    <a:masterClrMapping/>
  </p:clrMapOvr>
  <mc:AlternateContent xmlns:mc="http://schemas.openxmlformats.org/markup-compatibility/2006" xmlns:p14="http://schemas.microsoft.com/office/powerpoint/2010/main">
    <mc:Choice Requires="p14">
      <p:transition spd="slow" p14:dur="2000" advTm="24135"/>
    </mc:Choice>
    <mc:Fallback xmlns="">
      <p:transition spd="slow" advTm="241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0826016" cy="594679"/>
          </a:xfrm>
        </p:spPr>
        <p:txBody>
          <a:bodyPr anchor="t">
            <a:normAutofit fontScale="90000"/>
          </a:bodyPr>
          <a:lstStyle/>
          <a:p>
            <a:pPr algn="l"/>
            <a:r>
              <a:rPr lang="en" sz="4000" b="1" dirty="0">
                <a:latin typeface="Montserrat" pitchFamily="2" charset="0"/>
              </a:rPr>
              <a:t>Aiken Upgradable Multisig: Execution Demo</a:t>
            </a:r>
            <a:br>
              <a:rPr lang="en" sz="6000" dirty="0">
                <a:latin typeface="Montserrat ExtraBold" pitchFamily="2" charset="0"/>
              </a:rPr>
            </a:br>
            <a:endParaRPr lang="en-GB" dirty="0">
              <a:latin typeface="Montserrat ExtraBold" pitchFamily="2" charset="0"/>
            </a:endParaRPr>
          </a:p>
        </p:txBody>
      </p:sp>
      <p:pic>
        <p:nvPicPr>
          <p:cNvPr id="5" name="Picture 4">
            <a:extLst>
              <a:ext uri="{FF2B5EF4-FFF2-40B4-BE49-F238E27FC236}">
                <a16:creationId xmlns:a16="http://schemas.microsoft.com/office/drawing/2014/main" id="{6BEE5009-C867-D247-E16E-02C0888098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5928" y="1026840"/>
            <a:ext cx="10826016" cy="5831160"/>
          </a:xfrm>
          <a:prstGeom prst="rect">
            <a:avLst/>
          </a:prstGeom>
        </p:spPr>
      </p:pic>
      <p:pic>
        <p:nvPicPr>
          <p:cNvPr id="3" name="Audio 2">
            <a:hlinkClick r:id="" action="ppaction://media"/>
            <a:extLst>
              <a:ext uri="{FF2B5EF4-FFF2-40B4-BE49-F238E27FC236}">
                <a16:creationId xmlns:a16="http://schemas.microsoft.com/office/drawing/2014/main" id="{53A17B4E-65D3-1036-4302-45137F2F00B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222204294"/>
      </p:ext>
    </p:extLst>
  </p:cSld>
  <p:clrMapOvr>
    <a:masterClrMapping/>
  </p:clrMapOvr>
  <mc:AlternateContent xmlns:mc="http://schemas.openxmlformats.org/markup-compatibility/2006" xmlns:p14="http://schemas.microsoft.com/office/powerpoint/2010/main">
    <mc:Choice Requires="p14">
      <p:transition spd="slow" p14:dur="2000" advTm="20599"/>
    </mc:Choice>
    <mc:Fallback xmlns="">
      <p:transition spd="slow" advTm="205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Aiken Upgradable MultiSig: Resources</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52416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Detailed guides and practical examples can be found at:</a:t>
            </a:r>
          </a:p>
          <a:p>
            <a:pPr algn="l">
              <a:lnSpc>
                <a:spcPct val="150000"/>
              </a:lnSpc>
            </a:pPr>
            <a:endParaRPr lang="en" sz="2400" dirty="0">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Contract</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https://github.com/Anastasia-Labs/aiken-upgradable-multisig</a:t>
            </a:r>
          </a:p>
          <a:p>
            <a:pPr marL="342900" indent="-342900" algn="l">
              <a:lnSpc>
                <a:spcPct val="150000"/>
              </a:lnSpc>
              <a:buFont typeface="Arial" panose="020B0604020202020204" pitchFamily="34" charset="0"/>
              <a:buChar char="•"/>
            </a:pPr>
            <a:r>
              <a:rPr lang="en" sz="2400" b="1" dirty="0">
                <a:latin typeface="Montserrat" pitchFamily="2" charset="0"/>
              </a:rPr>
              <a:t>SDK</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https://github.com/Anastasia-Labs/aiken-multisig-offchain</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APIs</a:t>
            </a:r>
            <a:r>
              <a:rPr lang="en" sz="2400" dirty="0">
                <a:latin typeface="Montserrat" pitchFamily="2" charset="0"/>
              </a:rPr>
              <a:t>: </a:t>
            </a:r>
            <a:r>
              <a:rPr lang="en-GB" sz="2400" dirty="0">
                <a:solidFill>
                  <a:schemeClr val="accent3">
                    <a:lumMod val="40000"/>
                    <a:lumOff val="60000"/>
                  </a:schemeClr>
                </a:solidFill>
                <a:latin typeface="Montserrat" pitchFamily="2" charset="0"/>
              </a:rPr>
              <a:t>https://www.gomaestro.org/smart-contracts</a:t>
            </a: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pic>
        <p:nvPicPr>
          <p:cNvPr id="4" name="Audio 3">
            <a:hlinkClick r:id="" action="ppaction://media"/>
            <a:extLst>
              <a:ext uri="{FF2B5EF4-FFF2-40B4-BE49-F238E27FC236}">
                <a16:creationId xmlns:a16="http://schemas.microsoft.com/office/drawing/2014/main" id="{96E3D357-2120-EF99-FE29-9E750D6280B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39458285"/>
      </p:ext>
    </p:extLst>
  </p:cSld>
  <p:clrMapOvr>
    <a:masterClrMapping/>
  </p:clrMapOvr>
  <mc:AlternateContent xmlns:mc="http://schemas.openxmlformats.org/markup-compatibility/2006" xmlns:p14="http://schemas.microsoft.com/office/powerpoint/2010/main">
    <mc:Choice Requires="p14">
      <p:transition spd="slow" p14:dur="2000" advTm="16495"/>
    </mc:Choice>
    <mc:Fallback xmlns="">
      <p:transition spd="slow" advTm="16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0720143" cy="594679"/>
          </a:xfrm>
        </p:spPr>
        <p:txBody>
          <a:bodyPr anchor="t">
            <a:normAutofit fontScale="90000"/>
          </a:bodyPr>
          <a:lstStyle/>
          <a:p>
            <a:pPr algn="l"/>
            <a:r>
              <a:rPr lang="en" sz="4000" b="1" dirty="0">
                <a:latin typeface="Montserrat" pitchFamily="2" charset="0"/>
              </a:rPr>
              <a:t>Payment Subscription: Execution Demo</a:t>
            </a:r>
            <a:br>
              <a:rPr lang="en" sz="6000" dirty="0">
                <a:latin typeface="Montserrat ExtraBold" pitchFamily="2" charset="0"/>
              </a:rPr>
            </a:br>
            <a:endParaRPr lang="en-GB" dirty="0">
              <a:latin typeface="Montserrat ExtraBold" pitchFamily="2" charset="0"/>
            </a:endParaRPr>
          </a:p>
        </p:txBody>
      </p:sp>
      <p:pic>
        <p:nvPicPr>
          <p:cNvPr id="4" name="Picture 3">
            <a:extLst>
              <a:ext uri="{FF2B5EF4-FFF2-40B4-BE49-F238E27FC236}">
                <a16:creationId xmlns:a16="http://schemas.microsoft.com/office/drawing/2014/main" id="{90B817A9-4B55-C0D2-E250-1074444B78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1969" y="1026840"/>
            <a:ext cx="9848062" cy="5831160"/>
          </a:xfrm>
          <a:prstGeom prst="rect">
            <a:avLst/>
          </a:prstGeom>
        </p:spPr>
      </p:pic>
      <p:pic>
        <p:nvPicPr>
          <p:cNvPr id="6" name="Audio 5">
            <a:hlinkClick r:id="" action="ppaction://media"/>
            <a:extLst>
              <a:ext uri="{FF2B5EF4-FFF2-40B4-BE49-F238E27FC236}">
                <a16:creationId xmlns:a16="http://schemas.microsoft.com/office/drawing/2014/main" id="{14FBB9E8-3740-B71F-6831-E9491B4F8B2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981699804"/>
      </p:ext>
    </p:extLst>
  </p:cSld>
  <p:clrMapOvr>
    <a:masterClrMapping/>
  </p:clrMapOvr>
  <mc:AlternateContent xmlns:mc="http://schemas.openxmlformats.org/markup-compatibility/2006" xmlns:p14="http://schemas.microsoft.com/office/powerpoint/2010/main">
    <mc:Choice Requires="p14">
      <p:transition spd="slow" p14:dur="2000" advTm="23982"/>
    </mc:Choice>
    <mc:Fallback xmlns="">
      <p:transition spd="slow" advTm="23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Payment Subscription: Resources</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551833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Detailed guides and practical examples can be found at:</a:t>
            </a:r>
          </a:p>
          <a:p>
            <a:pPr algn="l">
              <a:lnSpc>
                <a:spcPct val="150000"/>
              </a:lnSpc>
            </a:pPr>
            <a:endParaRPr lang="en" sz="2400" dirty="0">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Contract</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 payment-subscription</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SDK</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 payment-subscription-</a:t>
            </a:r>
            <a:r>
              <a:rPr lang="en-GB" sz="2400" dirty="0" err="1">
                <a:solidFill>
                  <a:schemeClr val="accent3">
                    <a:lumMod val="40000"/>
                    <a:lumOff val="60000"/>
                  </a:schemeClr>
                </a:solidFill>
                <a:latin typeface="Montserrat" pitchFamily="2" charset="0"/>
              </a:rPr>
              <a:t>offchain</a:t>
            </a:r>
            <a:endParaRPr lang="en-GB" sz="2400" dirty="0">
              <a:solidFill>
                <a:schemeClr val="accent3">
                  <a:lumMod val="40000"/>
                  <a:lumOff val="60000"/>
                </a:schemeClr>
              </a:solidFill>
              <a:latin typeface="Montserrat" pitchFamily="2" charset="0"/>
            </a:endParaRP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APIs</a:t>
            </a:r>
            <a:r>
              <a:rPr lang="en" sz="2400" dirty="0">
                <a:latin typeface="Montserrat" pitchFamily="2" charset="0"/>
              </a:rPr>
              <a:t>: </a:t>
            </a:r>
            <a:r>
              <a:rPr lang="en-GB" sz="2400" dirty="0">
                <a:solidFill>
                  <a:schemeClr val="accent3">
                    <a:lumMod val="40000"/>
                    <a:lumOff val="60000"/>
                  </a:schemeClr>
                </a:solidFill>
                <a:latin typeface="Montserrat" pitchFamily="2" charset="0"/>
              </a:rPr>
              <a:t>https://www.gomaestro.org/smart-contracts</a:t>
            </a: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pic>
        <p:nvPicPr>
          <p:cNvPr id="4" name="Audio 3">
            <a:hlinkClick r:id="" action="ppaction://media"/>
            <a:extLst>
              <a:ext uri="{FF2B5EF4-FFF2-40B4-BE49-F238E27FC236}">
                <a16:creationId xmlns:a16="http://schemas.microsoft.com/office/drawing/2014/main" id="{369563C1-B4EC-262A-03A3-3156F06018A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793415047"/>
      </p:ext>
    </p:extLst>
  </p:cSld>
  <p:clrMapOvr>
    <a:masterClrMapping/>
  </p:clrMapOvr>
  <mc:AlternateContent xmlns:mc="http://schemas.openxmlformats.org/markup-compatibility/2006" xmlns:p14="http://schemas.microsoft.com/office/powerpoint/2010/main">
    <mc:Choice Requires="p14">
      <p:transition spd="slow" p14:dur="2000" advTm="10664"/>
    </mc:Choice>
    <mc:Fallback xmlns="">
      <p:transition spd="slow" advTm="106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Achievements and Outcomes</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55845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50000"/>
              </a:lnSpc>
              <a:buFont typeface="Arial" panose="020B0604020202020204" pitchFamily="34" charset="0"/>
              <a:buChar char="•"/>
            </a:pPr>
            <a:r>
              <a:rPr lang="en" sz="2400" b="1" dirty="0">
                <a:latin typeface="Montserrat" pitchFamily="2" charset="0"/>
              </a:rPr>
              <a:t>Implementation of secure, modular and reusable APIs </a:t>
            </a:r>
            <a:r>
              <a:rPr lang="en" sz="2400" dirty="0">
                <a:latin typeface="Montserrat" pitchFamily="2" charset="0"/>
              </a:rPr>
              <a:t>for the Payment Subscription Smart Contract and The Aiken Upgradable Multisig Contract.</a:t>
            </a:r>
          </a:p>
          <a:p>
            <a:pPr marL="342900" indent="-342900" algn="l">
              <a:lnSpc>
                <a:spcPct val="150000"/>
              </a:lnSpc>
              <a:buFont typeface="Arial" panose="020B0604020202020204" pitchFamily="34" charset="0"/>
              <a:buChar char="•"/>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Quality Assuarance </a:t>
            </a:r>
            <a:r>
              <a:rPr lang="en" sz="2400" dirty="0">
                <a:latin typeface="Montserrat" pitchFamily="2" charset="0"/>
              </a:rPr>
              <a:t>through conducting rigorous code reviews and comprehensive unit tests.</a:t>
            </a:r>
          </a:p>
          <a:p>
            <a:pPr marL="342900" indent="-342900" algn="l">
              <a:lnSpc>
                <a:spcPct val="150000"/>
              </a:lnSpc>
              <a:buFont typeface="Arial" panose="020B0604020202020204" pitchFamily="34" charset="0"/>
              <a:buChar char="•"/>
            </a:pPr>
            <a:endParaRPr lang="en" sz="2400" dirty="0">
              <a:latin typeface="Montserrat" pitchFamily="2" charset="0"/>
            </a:endParaRPr>
          </a:p>
          <a:p>
            <a:pPr marL="342900" indent="-342900" algn="l">
              <a:lnSpc>
                <a:spcPct val="150000"/>
              </a:lnSpc>
              <a:buFont typeface="Arial" panose="020B0604020202020204" pitchFamily="34" charset="0"/>
              <a:buChar char="•"/>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Seamless Integration With Maestro.</a:t>
            </a:r>
          </a:p>
        </p:txBody>
      </p:sp>
      <p:pic>
        <p:nvPicPr>
          <p:cNvPr id="5" name="Audio 4">
            <a:hlinkClick r:id="" action="ppaction://media"/>
            <a:extLst>
              <a:ext uri="{FF2B5EF4-FFF2-40B4-BE49-F238E27FC236}">
                <a16:creationId xmlns:a16="http://schemas.microsoft.com/office/drawing/2014/main" id="{63D89249-4FED-121B-6DB9-D23BF46B9F9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74345024"/>
      </p:ext>
    </p:extLst>
  </p:cSld>
  <p:clrMapOvr>
    <a:masterClrMapping/>
  </p:clrMapOvr>
  <mc:AlternateContent xmlns:mc="http://schemas.openxmlformats.org/markup-compatibility/2006" xmlns:p14="http://schemas.microsoft.com/office/powerpoint/2010/main">
    <mc:Choice Requires="p14">
      <p:transition spd="slow" p14:dur="2000" advTm="81221"/>
    </mc:Choice>
    <mc:Fallback xmlns="">
      <p:transition spd="slow" advTm="812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Achievements (Cont’d)</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5067156"/>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50000"/>
              </a:lnSpc>
              <a:buFont typeface="Arial" panose="020B0604020202020204" pitchFamily="34" charset="0"/>
              <a:buChar char="•"/>
            </a:pPr>
            <a:r>
              <a:rPr lang="en" sz="2400" b="1" dirty="0">
                <a:latin typeface="Montserrat" pitchFamily="2" charset="0"/>
              </a:rPr>
              <a:t>Extensive documentation and Tutorials </a:t>
            </a:r>
            <a:r>
              <a:rPr lang="en" sz="2400" dirty="0">
                <a:latin typeface="Montserrat" pitchFamily="2" charset="0"/>
              </a:rPr>
              <a:t>to help developers quickly understand and implement our solutions</a:t>
            </a:r>
          </a:p>
          <a:p>
            <a:pPr marL="342900" indent="-342900" algn="l">
              <a:lnSpc>
                <a:spcPct val="150000"/>
              </a:lnSpc>
              <a:buFont typeface="Arial" panose="020B0604020202020204" pitchFamily="34" charset="0"/>
              <a:buChar char="•"/>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US" sz="2400" b="1" dirty="0">
                <a:latin typeface="Montserrat" pitchFamily="2" charset="0"/>
              </a:rPr>
              <a:t>Industry Collaborations and Community Engagement </a:t>
            </a:r>
            <a:r>
              <a:rPr lang="en-US" sz="2400" dirty="0">
                <a:latin typeface="Montserrat" pitchFamily="2" charset="0"/>
              </a:rPr>
              <a:t>at the 2023 Dubai Summit. </a:t>
            </a:r>
          </a:p>
        </p:txBody>
      </p:sp>
      <p:pic>
        <p:nvPicPr>
          <p:cNvPr id="4" name="Audio 3">
            <a:hlinkClick r:id="" action="ppaction://media"/>
            <a:extLst>
              <a:ext uri="{FF2B5EF4-FFF2-40B4-BE49-F238E27FC236}">
                <a16:creationId xmlns:a16="http://schemas.microsoft.com/office/drawing/2014/main" id="{4897CB17-AE91-7645-34F6-99330321EB9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920312897"/>
      </p:ext>
    </p:extLst>
  </p:cSld>
  <p:clrMapOvr>
    <a:masterClrMapping/>
  </p:clrMapOvr>
  <mc:AlternateContent xmlns:mc="http://schemas.openxmlformats.org/markup-compatibility/2006" xmlns:p14="http://schemas.microsoft.com/office/powerpoint/2010/main">
    <mc:Choice Requires="p14">
      <p:transition spd="slow" p14:dur="2000" advTm="31469"/>
    </mc:Choice>
    <mc:Fallback xmlns="">
      <p:transition spd="slow" advTm="31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Key Learnings and Challenges</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2708966"/>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457200" indent="-457200" algn="l">
              <a:lnSpc>
                <a:spcPct val="150000"/>
              </a:lnSpc>
              <a:buFont typeface="+mj-lt"/>
              <a:buAutoNum type="arabicPeriod"/>
            </a:pPr>
            <a:r>
              <a:rPr lang="en" sz="2400" dirty="0">
                <a:latin typeface="Montserrat" pitchFamily="2" charset="0"/>
              </a:rPr>
              <a:t>Effectiveness of Modular Design and Security.</a:t>
            </a:r>
            <a:endParaRPr lang="en-GB" sz="2400" dirty="0">
              <a:solidFill>
                <a:schemeClr val="accent3">
                  <a:lumMod val="40000"/>
                  <a:lumOff val="60000"/>
                </a:schemeClr>
              </a:solidFill>
              <a:latin typeface="Montserrat" pitchFamily="2" charset="0"/>
            </a:endParaRPr>
          </a:p>
          <a:p>
            <a:pPr marL="457200" indent="-457200" algn="l">
              <a:lnSpc>
                <a:spcPct val="150000"/>
              </a:lnSpc>
              <a:buFont typeface="+mj-lt"/>
              <a:buAutoNum type="arabicPeriod"/>
            </a:pPr>
            <a:r>
              <a:rPr lang="en-GB" sz="2400" dirty="0">
                <a:latin typeface="Montserrat" pitchFamily="2" charset="0"/>
              </a:rPr>
              <a:t>Importance of simplifying the integration process.</a:t>
            </a:r>
          </a:p>
          <a:p>
            <a:pPr marL="457200" indent="-457200" algn="l">
              <a:lnSpc>
                <a:spcPct val="150000"/>
              </a:lnSpc>
              <a:buFont typeface="+mj-lt"/>
              <a:buAutoNum type="arabicPeriod"/>
            </a:pPr>
            <a:r>
              <a:rPr lang="en-GB" sz="2400" dirty="0">
                <a:latin typeface="Montserrat" pitchFamily="2" charset="0"/>
              </a:rPr>
              <a:t>The importance of balancing customization and standardization</a:t>
            </a:r>
          </a:p>
          <a:p>
            <a:pPr marL="457200" indent="-457200" algn="l">
              <a:lnSpc>
                <a:spcPct val="150000"/>
              </a:lnSpc>
              <a:buFont typeface="+mj-lt"/>
              <a:buAutoNum type="arabicPeriod"/>
            </a:pPr>
            <a:r>
              <a:rPr lang="en-GB" sz="2400" dirty="0">
                <a:latin typeface="Montserrat" pitchFamily="2" charset="0"/>
              </a:rPr>
              <a:t>The value in comprehensive documentation and monitoring.</a:t>
            </a: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pic>
        <p:nvPicPr>
          <p:cNvPr id="4" name="Audio 3">
            <a:hlinkClick r:id="" action="ppaction://media"/>
            <a:extLst>
              <a:ext uri="{FF2B5EF4-FFF2-40B4-BE49-F238E27FC236}">
                <a16:creationId xmlns:a16="http://schemas.microsoft.com/office/drawing/2014/main" id="{2D1FE521-B23C-535F-6103-CE001CE50B2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575643983"/>
      </p:ext>
    </p:extLst>
  </p:cSld>
  <p:clrMapOvr>
    <a:masterClrMapping/>
  </p:clrMapOvr>
  <mc:AlternateContent xmlns:mc="http://schemas.openxmlformats.org/markup-compatibility/2006" xmlns:p14="http://schemas.microsoft.com/office/powerpoint/2010/main">
    <mc:Choice Requires="p14">
      <p:transition spd="slow" p14:dur="2000" advTm="122957"/>
    </mc:Choice>
    <mc:Fallback xmlns="">
      <p:transition spd="slow" advTm="122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a:extLst>
            <a:ext uri="{FF2B5EF4-FFF2-40B4-BE49-F238E27FC236}">
              <a16:creationId xmlns:a16="http://schemas.microsoft.com/office/drawing/2014/main" id="{E49318B1-48B5-047F-211B-61FD05A9B4D4}"/>
            </a:ext>
          </a:extLst>
        </p:cNvPr>
        <p:cNvGrpSpPr/>
        <p:nvPr/>
      </p:nvGrpSpPr>
      <p:grpSpPr>
        <a:xfrm>
          <a:off x="0" y="0"/>
          <a:ext cx="0" cy="0"/>
          <a:chOff x="0" y="0"/>
          <a:chExt cx="0" cy="0"/>
        </a:xfrm>
      </p:grpSpPr>
      <p:sp>
        <p:nvSpPr>
          <p:cNvPr id="54" name="Google Shape;54;p13">
            <a:extLst>
              <a:ext uri="{FF2B5EF4-FFF2-40B4-BE49-F238E27FC236}">
                <a16:creationId xmlns:a16="http://schemas.microsoft.com/office/drawing/2014/main" id="{11EE20D3-E48C-B70B-EDDB-54883EA25B9B}"/>
              </a:ext>
            </a:extLst>
          </p:cNvPr>
          <p:cNvSpPr txBox="1">
            <a:spLocks noGrp="1"/>
          </p:cNvSpPr>
          <p:nvPr>
            <p:ph type="ctrTitle"/>
          </p:nvPr>
        </p:nvSpPr>
        <p:spPr>
          <a:xfrm>
            <a:off x="586076" y="3734064"/>
            <a:ext cx="11078540" cy="2329851"/>
          </a:xfrm>
          <a:prstGeom prst="rect">
            <a:avLst/>
          </a:prstGeom>
        </p:spPr>
        <p:txBody>
          <a:bodyPr spcFirstLastPara="1" vert="horz" wrap="square" lIns="121900" tIns="121900" rIns="121900" bIns="121900" rtlCol="0" anchor="ctr" anchorCtr="0">
            <a:noAutofit/>
          </a:bodyPr>
          <a:lstStyle/>
          <a:p>
            <a:pPr>
              <a:lnSpc>
                <a:spcPct val="150000"/>
              </a:lnSpc>
              <a:spcBef>
                <a:spcPts val="0"/>
              </a:spcBef>
            </a:pPr>
            <a:r>
              <a:rPr lang="en-US" sz="5400" dirty="0">
                <a:latin typeface="Montserrat ExtraBold" pitchFamily="2" charset="0"/>
              </a:rPr>
              <a:t>Anastasia Labs X Maestro - Plug n’ Play 2</a:t>
            </a:r>
            <a:endParaRPr lang="en-GB" sz="5400" dirty="0">
              <a:latin typeface="Montserrat ExtraBold" pitchFamily="2" charset="0"/>
            </a:endParaRPr>
          </a:p>
        </p:txBody>
      </p:sp>
      <p:pic>
        <p:nvPicPr>
          <p:cNvPr id="7" name="Picture 6">
            <a:extLst>
              <a:ext uri="{FF2B5EF4-FFF2-40B4-BE49-F238E27FC236}">
                <a16:creationId xmlns:a16="http://schemas.microsoft.com/office/drawing/2014/main" id="{C4A501D3-D7AB-9959-9002-8ABB330669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4243" y="584719"/>
            <a:ext cx="4578016" cy="2455480"/>
          </a:xfrm>
          <a:prstGeom prst="rect">
            <a:avLst/>
          </a:prstGeom>
        </p:spPr>
      </p:pic>
      <p:pic>
        <p:nvPicPr>
          <p:cNvPr id="18" name="Picture 17">
            <a:extLst>
              <a:ext uri="{FF2B5EF4-FFF2-40B4-BE49-F238E27FC236}">
                <a16:creationId xmlns:a16="http://schemas.microsoft.com/office/drawing/2014/main" id="{8BD6B7B0-FFA4-2910-3027-866A9497FD2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25346" y="1858385"/>
            <a:ext cx="5142901" cy="1181814"/>
          </a:xfrm>
          <a:prstGeom prst="rect">
            <a:avLst/>
          </a:prstGeom>
        </p:spPr>
      </p:pic>
      <p:pic>
        <p:nvPicPr>
          <p:cNvPr id="15" name="Audio 14">
            <a:hlinkClick r:id="" action="ppaction://media"/>
            <a:extLst>
              <a:ext uri="{FF2B5EF4-FFF2-40B4-BE49-F238E27FC236}">
                <a16:creationId xmlns:a16="http://schemas.microsoft.com/office/drawing/2014/main" id="{41788869-F640-61AA-9200-D6AC1B4DB7B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393645418"/>
      </p:ext>
    </p:extLst>
  </p:cSld>
  <p:clrMapOvr>
    <a:masterClrMapping/>
  </p:clrMapOvr>
  <mc:AlternateContent xmlns:mc="http://schemas.openxmlformats.org/markup-compatibility/2006" xmlns:p14="http://schemas.microsoft.com/office/powerpoint/2010/main">
    <mc:Choice Requires="p14">
      <p:transition spd="slow" p14:dur="2000" advTm="17426"/>
    </mc:Choice>
    <mc:Fallback xmlns="">
      <p:transition spd="slow" advTm="174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Future Prospects &amp; Community Impact</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3448908"/>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457200" indent="-457200" algn="l">
              <a:lnSpc>
                <a:spcPct val="150000"/>
              </a:lnSpc>
              <a:buFont typeface="+mj-lt"/>
              <a:buAutoNum type="arabicPeriod"/>
            </a:pPr>
            <a:r>
              <a:rPr lang="en" sz="2400" dirty="0">
                <a:latin typeface="Montserrat" pitchFamily="2" charset="0"/>
              </a:rPr>
              <a:t>Expand Smart Contract Library.</a:t>
            </a:r>
            <a:endParaRPr lang="en-GB" sz="2400" dirty="0">
              <a:solidFill>
                <a:schemeClr val="accent3">
                  <a:lumMod val="40000"/>
                  <a:lumOff val="60000"/>
                </a:schemeClr>
              </a:solidFill>
              <a:latin typeface="Montserrat" pitchFamily="2" charset="0"/>
            </a:endParaRPr>
          </a:p>
          <a:p>
            <a:pPr marL="457200" indent="-457200" algn="l">
              <a:lnSpc>
                <a:spcPct val="150000"/>
              </a:lnSpc>
              <a:buFont typeface="+mj-lt"/>
              <a:buAutoNum type="arabicPeriod"/>
            </a:pPr>
            <a:r>
              <a:rPr lang="en-GB" sz="2400" dirty="0">
                <a:latin typeface="Montserrat" pitchFamily="2" charset="0"/>
              </a:rPr>
              <a:t>Enhance API Documentation.</a:t>
            </a:r>
          </a:p>
          <a:p>
            <a:pPr marL="457200" indent="-457200" algn="l">
              <a:lnSpc>
                <a:spcPct val="150000"/>
              </a:lnSpc>
              <a:buFont typeface="+mj-lt"/>
              <a:buAutoNum type="arabicPeriod"/>
            </a:pPr>
            <a:r>
              <a:rPr lang="en-GB" sz="2400" dirty="0">
                <a:latin typeface="Montserrat" pitchFamily="2" charset="0"/>
              </a:rPr>
              <a:t>Optimize Performance and Scalability.</a:t>
            </a:r>
          </a:p>
          <a:p>
            <a:pPr marL="457200" indent="-457200" algn="l">
              <a:lnSpc>
                <a:spcPct val="150000"/>
              </a:lnSpc>
              <a:buFont typeface="+mj-lt"/>
              <a:buAutoNum type="arabicPeriod"/>
            </a:pPr>
            <a:r>
              <a:rPr lang="en-GB" sz="2400" dirty="0">
                <a:latin typeface="Montserrat" pitchFamily="2" charset="0"/>
              </a:rPr>
              <a:t>Collaboration with Ecosystem Partners.</a:t>
            </a:r>
          </a:p>
          <a:p>
            <a:pPr marL="457200" indent="-457200" algn="l">
              <a:lnSpc>
                <a:spcPct val="150000"/>
              </a:lnSpc>
              <a:buFont typeface="+mj-lt"/>
              <a:buAutoNum type="arabicPeriod"/>
            </a:pPr>
            <a:r>
              <a:rPr lang="en-GB" sz="2400" dirty="0">
                <a:latin typeface="Montserrat" pitchFamily="2" charset="0"/>
              </a:rPr>
              <a:t>Continuous Feedback.</a:t>
            </a:r>
          </a:p>
          <a:p>
            <a:pPr marL="457200" indent="-457200" algn="l">
              <a:lnSpc>
                <a:spcPct val="150000"/>
              </a:lnSpc>
              <a:buFont typeface="+mj-lt"/>
              <a:buAutoNum type="arabicPeriod"/>
            </a:pPr>
            <a:r>
              <a:rPr lang="en-GB" sz="2400" dirty="0">
                <a:latin typeface="Montserrat" pitchFamily="2" charset="0"/>
              </a:rPr>
              <a:t>Long Term Commitment.</a:t>
            </a: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pic>
        <p:nvPicPr>
          <p:cNvPr id="9" name="Audio 8">
            <a:hlinkClick r:id="" action="ppaction://media"/>
            <a:extLst>
              <a:ext uri="{FF2B5EF4-FFF2-40B4-BE49-F238E27FC236}">
                <a16:creationId xmlns:a16="http://schemas.microsoft.com/office/drawing/2014/main" id="{AC5B6682-6285-2655-8B0B-44075BD1441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331789175"/>
      </p:ext>
    </p:extLst>
  </p:cSld>
  <p:clrMapOvr>
    <a:masterClrMapping/>
  </p:clrMapOvr>
  <mc:AlternateContent xmlns:mc="http://schemas.openxmlformats.org/markup-compatibility/2006" xmlns:p14="http://schemas.microsoft.com/office/powerpoint/2010/main">
    <mc:Choice Requires="p14">
      <p:transition spd="slow" p14:dur="2000" advTm="93102"/>
    </mc:Choice>
    <mc:Fallback xmlns="">
      <p:transition spd="slow" advTm="93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Conclusion</a:t>
            </a: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3960250"/>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50000"/>
              </a:lnSpc>
              <a:buFont typeface="Arial" panose="020B0604020202020204" pitchFamily="34" charset="0"/>
              <a:buChar char="•"/>
            </a:pPr>
            <a:r>
              <a:rPr lang="en-US" sz="2400" dirty="0">
                <a:latin typeface="Montserrat" pitchFamily="2" charset="0"/>
              </a:rPr>
              <a:t>The project has developed and deployed  secure, modular and reusable smart contracts with comprehensive off-chain SDKs, APIs and extensive documentation.</a:t>
            </a:r>
          </a:p>
          <a:p>
            <a:pPr marL="342900" indent="-342900" algn="l">
              <a:lnSpc>
                <a:spcPct val="150000"/>
              </a:lnSpc>
              <a:buFont typeface="Arial" panose="020B0604020202020204" pitchFamily="34" charset="0"/>
              <a:buChar char="•"/>
            </a:pPr>
            <a:endParaRPr lang="en-US" sz="2400" dirty="0">
              <a:latin typeface="Montserrat" pitchFamily="2" charset="0"/>
            </a:endParaRPr>
          </a:p>
          <a:p>
            <a:pPr marL="342900" indent="-342900" algn="l">
              <a:lnSpc>
                <a:spcPct val="150000"/>
              </a:lnSpc>
              <a:buFont typeface="Arial" panose="020B0604020202020204" pitchFamily="34" charset="0"/>
              <a:buChar char="•"/>
            </a:pPr>
            <a:r>
              <a:rPr lang="en-US" sz="2400" dirty="0">
                <a:latin typeface="Montserrat" pitchFamily="2" charset="0"/>
              </a:rPr>
              <a:t>Added to the arsenal of tools that enhance the capabilities of </a:t>
            </a:r>
            <a:r>
              <a:rPr lang="en-US" sz="2400" dirty="0" err="1">
                <a:latin typeface="Montserrat" pitchFamily="2" charset="0"/>
              </a:rPr>
              <a:t>DApps</a:t>
            </a:r>
            <a:r>
              <a:rPr lang="en-US" sz="2400" dirty="0">
                <a:latin typeface="Montserrat" pitchFamily="2" charset="0"/>
              </a:rPr>
              <a:t> on Cardano.</a:t>
            </a:r>
            <a:endParaRPr lang="en-GB" sz="2400" dirty="0">
              <a:latin typeface="Montserrat" pitchFamily="2" charset="0"/>
            </a:endParaRPr>
          </a:p>
        </p:txBody>
      </p:sp>
      <p:pic>
        <p:nvPicPr>
          <p:cNvPr id="4" name="Audio 3">
            <a:hlinkClick r:id="" action="ppaction://media"/>
            <a:extLst>
              <a:ext uri="{FF2B5EF4-FFF2-40B4-BE49-F238E27FC236}">
                <a16:creationId xmlns:a16="http://schemas.microsoft.com/office/drawing/2014/main" id="{3623E4B8-0782-38AE-FEFB-7A65DA3E73F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292493265"/>
      </p:ext>
    </p:extLst>
  </p:cSld>
  <p:clrMapOvr>
    <a:masterClrMapping/>
  </p:clrMapOvr>
  <mc:AlternateContent xmlns:mc="http://schemas.openxmlformats.org/markup-compatibility/2006" xmlns:p14="http://schemas.microsoft.com/office/powerpoint/2010/main">
    <mc:Choice Requires="p14">
      <p:transition spd="slow" p14:dur="2000" advTm="81883"/>
    </mc:Choice>
    <mc:Fallback xmlns="">
      <p:transition spd="slow" advTm="81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Links</a:t>
            </a: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8"/>
            <a:ext cx="11115177" cy="532583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50000"/>
              </a:lnSpc>
              <a:buFont typeface="Arial" panose="020B0604020202020204" pitchFamily="34" charset="0"/>
              <a:buChar char="•"/>
            </a:pPr>
            <a:r>
              <a:rPr lang="en-GB" sz="2400" dirty="0">
                <a:latin typeface="Montserrat" pitchFamily="2" charset="0"/>
              </a:rPr>
              <a:t>Plug-n-Play: </a:t>
            </a:r>
            <a:r>
              <a:rPr lang="en-GB" sz="2400" dirty="0">
                <a:solidFill>
                  <a:schemeClr val="accent3">
                    <a:lumMod val="40000"/>
                    <a:lumOff val="60000"/>
                  </a:schemeClr>
                </a:solidFill>
                <a:latin typeface="Montserrat" pitchFamily="2" charset="0"/>
              </a:rPr>
              <a:t>https://github.com/Anastasia-Labs/plug-n-play-contracts</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GB" sz="2400" dirty="0">
                <a:latin typeface="Montserrat" pitchFamily="2" charset="0"/>
              </a:rPr>
              <a:t>Anastasia Labs: </a:t>
            </a:r>
            <a:r>
              <a:rPr lang="en-GB" sz="2400" dirty="0">
                <a:solidFill>
                  <a:schemeClr val="accent3">
                    <a:lumMod val="40000"/>
                    <a:lumOff val="60000"/>
                  </a:schemeClr>
                </a:solidFill>
                <a:latin typeface="Montserrat" pitchFamily="2" charset="0"/>
              </a:rPr>
              <a:t>https://anastasialabs.com</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GB" sz="2400" dirty="0">
                <a:latin typeface="Montserrat" pitchFamily="2" charset="0"/>
              </a:rPr>
              <a:t>Maestro: </a:t>
            </a:r>
            <a:r>
              <a:rPr lang="en-GB" sz="2400" dirty="0">
                <a:solidFill>
                  <a:schemeClr val="accent3">
                    <a:lumMod val="40000"/>
                    <a:lumOff val="60000"/>
                  </a:schemeClr>
                </a:solidFill>
                <a:latin typeface="Montserrat" pitchFamily="2" charset="0"/>
              </a:rPr>
              <a:t>https://www.gomaestro.org/smart-contracts</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GB" sz="2400" dirty="0">
                <a:latin typeface="Montserrat" pitchFamily="2" charset="0"/>
              </a:rPr>
              <a:t>Twitter / X: </a:t>
            </a:r>
            <a:r>
              <a:rPr lang="en-GB" sz="2400" dirty="0">
                <a:solidFill>
                  <a:schemeClr val="accent3">
                    <a:lumMod val="40000"/>
                    <a:lumOff val="60000"/>
                  </a:schemeClr>
                </a:solidFill>
                <a:latin typeface="Montserrat" pitchFamily="2" charset="0"/>
              </a:rPr>
              <a:t>https://x.com/AnastasiaLabs</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GB" sz="2400" dirty="0">
                <a:latin typeface="Montserrat" pitchFamily="2" charset="0"/>
              </a:rPr>
              <a:t>Discord: </a:t>
            </a:r>
            <a:r>
              <a:rPr lang="en-GB" sz="2400" dirty="0">
                <a:solidFill>
                  <a:schemeClr val="accent3">
                    <a:lumMod val="40000"/>
                    <a:lumOff val="60000"/>
                  </a:schemeClr>
                </a:solidFill>
                <a:latin typeface="Montserrat" pitchFamily="2" charset="0"/>
              </a:rPr>
              <a:t>https://discord.com/invite/8TYSgwthVy</a:t>
            </a:r>
            <a:endParaRPr lang="en-GB" sz="2400" dirty="0">
              <a:latin typeface="Montserrat" pitchFamily="2" charset="0"/>
            </a:endParaRPr>
          </a:p>
        </p:txBody>
      </p:sp>
      <p:pic>
        <p:nvPicPr>
          <p:cNvPr id="8" name="Audio 7">
            <a:hlinkClick r:id="" action="ppaction://media"/>
            <a:extLst>
              <a:ext uri="{FF2B5EF4-FFF2-40B4-BE49-F238E27FC236}">
                <a16:creationId xmlns:a16="http://schemas.microsoft.com/office/drawing/2014/main" id="{951881A2-9AB9-3658-3F9A-514C113B80F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57939987"/>
      </p:ext>
    </p:extLst>
  </p:cSld>
  <p:clrMapOvr>
    <a:masterClrMapping/>
  </p:clrMapOvr>
  <mc:AlternateContent xmlns:mc="http://schemas.openxmlformats.org/markup-compatibility/2006" xmlns:p14="http://schemas.microsoft.com/office/powerpoint/2010/main">
    <mc:Choice Requires="p14">
      <p:transition spd="slow" p14:dur="2000" advTm="24200"/>
    </mc:Choice>
    <mc:Fallback xmlns="">
      <p:transition spd="slow" advTm="24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4339387" y="2834321"/>
            <a:ext cx="4082718" cy="594679"/>
          </a:xfrm>
        </p:spPr>
        <p:txBody>
          <a:bodyPr anchor="t">
            <a:noAutofit/>
          </a:bodyPr>
          <a:lstStyle/>
          <a:p>
            <a:pPr algn="l"/>
            <a:r>
              <a:rPr lang="en" sz="4800" b="1" dirty="0">
                <a:latin typeface="Montserrat" pitchFamily="2" charset="0"/>
              </a:rPr>
              <a:t>Thank You!</a:t>
            </a:r>
            <a:endParaRPr lang="en-GB" sz="4800" dirty="0">
              <a:latin typeface="Montserrat ExtraBold" pitchFamily="2" charset="0"/>
            </a:endParaRPr>
          </a:p>
        </p:txBody>
      </p:sp>
      <p:pic>
        <p:nvPicPr>
          <p:cNvPr id="4" name="Audio 3">
            <a:hlinkClick r:id="" action="ppaction://media"/>
            <a:extLst>
              <a:ext uri="{FF2B5EF4-FFF2-40B4-BE49-F238E27FC236}">
                <a16:creationId xmlns:a16="http://schemas.microsoft.com/office/drawing/2014/main" id="{C1E33102-272B-B694-5ACF-CB934D49D4A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378065848"/>
      </p:ext>
    </p:extLst>
  </p:cSld>
  <p:clrMapOvr>
    <a:masterClrMapping/>
  </p:clrMapOvr>
  <mc:AlternateContent xmlns:mc="http://schemas.openxmlformats.org/markup-compatibility/2006" xmlns:p14="http://schemas.microsoft.com/office/powerpoint/2010/main">
    <mc:Choice Requires="p14">
      <p:transition spd="slow" p14:dur="2000" advTm="4391"/>
    </mc:Choice>
    <mc:Fallback xmlns="">
      <p:transition spd="slow" advTm="4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9" y="432161"/>
            <a:ext cx="8426118" cy="594679"/>
          </a:xfrm>
        </p:spPr>
        <p:txBody>
          <a:bodyPr anchor="t">
            <a:normAutofit fontScale="90000"/>
          </a:bodyPr>
          <a:lstStyle/>
          <a:p>
            <a:pPr algn="l"/>
            <a:r>
              <a:rPr lang="en" sz="4000" dirty="0">
                <a:latin typeface="Montserrat ExtraBold" pitchFamily="2" charset="0"/>
              </a:rPr>
              <a:t>Project Context and Importance</a:t>
            </a: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93943"/>
            <a:ext cx="10946733" cy="2738116"/>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70000"/>
              </a:lnSpc>
            </a:pPr>
            <a:r>
              <a:rPr lang="en-US" sz="2400" dirty="0">
                <a:latin typeface="Montserrat" pitchFamily="2" charset="0"/>
              </a:rPr>
              <a:t>Cardano </a:t>
            </a:r>
            <a:r>
              <a:rPr lang="en-US" sz="2400" dirty="0" err="1">
                <a:latin typeface="Montserrat" pitchFamily="2" charset="0"/>
              </a:rPr>
              <a:t>dApp</a:t>
            </a:r>
            <a:r>
              <a:rPr lang="en-US" sz="2400" dirty="0">
                <a:latin typeface="Montserrat" pitchFamily="2" charset="0"/>
              </a:rPr>
              <a:t> deployment remains complex due to on-chain/off-chain code barriers. We set out to lower that barrier with no-code smart-contract APIs.</a:t>
            </a:r>
            <a:endParaRPr lang="en" sz="2400" dirty="0">
              <a:latin typeface="Montserrat" pitchFamily="2" charset="0"/>
            </a:endParaRPr>
          </a:p>
        </p:txBody>
      </p:sp>
      <p:pic>
        <p:nvPicPr>
          <p:cNvPr id="14" name="Audio 13">
            <a:hlinkClick r:id="" action="ppaction://media"/>
            <a:extLst>
              <a:ext uri="{FF2B5EF4-FFF2-40B4-BE49-F238E27FC236}">
                <a16:creationId xmlns:a16="http://schemas.microsoft.com/office/drawing/2014/main" id="{F42C4604-480A-511A-A3A4-ABA21E3CA83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579981509"/>
      </p:ext>
    </p:extLst>
  </p:cSld>
  <p:clrMapOvr>
    <a:masterClrMapping/>
  </p:clrMapOvr>
  <mc:AlternateContent xmlns:mc="http://schemas.openxmlformats.org/markup-compatibility/2006" xmlns:p14="http://schemas.microsoft.com/office/powerpoint/2010/main">
    <mc:Choice Requires="p14">
      <p:transition spd="slow" p14:dur="2000" advTm="25122"/>
    </mc:Choice>
    <mc:Fallback xmlns="">
      <p:transition spd="slow" advTm="25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4876803" cy="594679"/>
          </a:xfrm>
        </p:spPr>
        <p:txBody>
          <a:bodyPr anchor="t">
            <a:normAutofit fontScale="90000"/>
          </a:bodyPr>
          <a:lstStyle/>
          <a:p>
            <a:pPr algn="l"/>
            <a:r>
              <a:rPr lang="en-US" sz="4000" dirty="0">
                <a:latin typeface="Montserrat ExtraBold" pitchFamily="2" charset="0"/>
              </a:rPr>
              <a:t>Project Objectives</a:t>
            </a:r>
            <a:br>
              <a:rPr lang="en-GB"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29" y="1026840"/>
            <a:ext cx="10720139" cy="369555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457200" indent="-457200" algn="l">
              <a:lnSpc>
                <a:spcPct val="170000"/>
              </a:lnSpc>
              <a:buFont typeface="+mj-lt"/>
              <a:buAutoNum type="arabicPeriod"/>
            </a:pPr>
            <a:r>
              <a:rPr lang="en-GB" sz="2400" dirty="0">
                <a:latin typeface="Montserrat" pitchFamily="2" charset="0"/>
              </a:rPr>
              <a:t>Write modular Aiken contracts (</a:t>
            </a:r>
            <a:r>
              <a:rPr lang="en-GB" sz="2400" dirty="0" err="1">
                <a:latin typeface="Montserrat" pitchFamily="2" charset="0"/>
              </a:rPr>
              <a:t>multisig</a:t>
            </a:r>
            <a:r>
              <a:rPr lang="en-GB" sz="2400" dirty="0">
                <a:latin typeface="Montserrat" pitchFamily="2" charset="0"/>
              </a:rPr>
              <a:t> &amp; subscription).</a:t>
            </a:r>
          </a:p>
          <a:p>
            <a:pPr marL="457200" indent="-457200" algn="l">
              <a:lnSpc>
                <a:spcPct val="170000"/>
              </a:lnSpc>
              <a:buFont typeface="+mj-lt"/>
              <a:buAutoNum type="arabicPeriod"/>
            </a:pPr>
            <a:r>
              <a:rPr lang="en-GB" sz="2400" dirty="0">
                <a:latin typeface="Montserrat" pitchFamily="2" charset="0"/>
              </a:rPr>
              <a:t>Build TypeScript off-chain SDKs.</a:t>
            </a:r>
          </a:p>
          <a:p>
            <a:pPr marL="457200" indent="-457200" algn="l">
              <a:lnSpc>
                <a:spcPct val="170000"/>
              </a:lnSpc>
              <a:buFont typeface="+mj-lt"/>
              <a:buAutoNum type="arabicPeriod"/>
            </a:pPr>
            <a:r>
              <a:rPr lang="en-GB" sz="2400" dirty="0">
                <a:latin typeface="Montserrat" pitchFamily="2" charset="0"/>
              </a:rPr>
              <a:t>Expose REST endpoints on Maestro.</a:t>
            </a:r>
          </a:p>
          <a:p>
            <a:pPr marL="457200" indent="-457200" algn="l">
              <a:lnSpc>
                <a:spcPct val="170000"/>
              </a:lnSpc>
              <a:buFont typeface="+mj-lt"/>
              <a:buAutoNum type="arabicPeriod"/>
            </a:pPr>
            <a:r>
              <a:rPr lang="en-GB" sz="2400" dirty="0">
                <a:latin typeface="Montserrat" pitchFamily="2" charset="0"/>
              </a:rPr>
              <a:t>Ship docs, tests &amp; demo videos.</a:t>
            </a:r>
            <a:endParaRPr lang="en-US" sz="2400" dirty="0">
              <a:latin typeface="Montserrat" pitchFamily="2" charset="0"/>
            </a:endParaRPr>
          </a:p>
        </p:txBody>
      </p:sp>
      <p:pic>
        <p:nvPicPr>
          <p:cNvPr id="10" name="Audio 9">
            <a:hlinkClick r:id="" action="ppaction://media"/>
            <a:extLst>
              <a:ext uri="{FF2B5EF4-FFF2-40B4-BE49-F238E27FC236}">
                <a16:creationId xmlns:a16="http://schemas.microsoft.com/office/drawing/2014/main" id="{C44B6A67-ABE1-A343-CE3E-0B22351AE0D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175720001"/>
      </p:ext>
    </p:extLst>
  </p:cSld>
  <p:clrMapOvr>
    <a:masterClrMapping/>
  </p:clrMapOvr>
  <mc:AlternateContent xmlns:mc="http://schemas.openxmlformats.org/markup-compatibility/2006" xmlns:p14="http://schemas.microsoft.com/office/powerpoint/2010/main">
    <mc:Choice Requires="p14">
      <p:transition spd="slow" p14:dur="2000" advTm="22049"/>
    </mc:Choice>
    <mc:Fallback xmlns="">
      <p:transition spd="slow" advTm="22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6525129" cy="594679"/>
          </a:xfrm>
        </p:spPr>
        <p:txBody>
          <a:bodyPr anchor="t">
            <a:normAutofit fontScale="90000"/>
          </a:bodyPr>
          <a:lstStyle/>
          <a:p>
            <a:pPr algn="l"/>
            <a:r>
              <a:rPr lang="en" sz="4000" dirty="0">
                <a:latin typeface="Montserrat ExtraBold" pitchFamily="2" charset="0"/>
              </a:rPr>
              <a:t>Execution and Milestones</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26840"/>
            <a:ext cx="10720139" cy="468815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We divided our project into five phases.</a:t>
            </a:r>
          </a:p>
          <a:p>
            <a:pPr algn="l">
              <a:lnSpc>
                <a:spcPct val="150000"/>
              </a:lnSpc>
            </a:pPr>
            <a:endParaRPr lang="en" sz="2400" dirty="0">
              <a:latin typeface="Montserrat" pitchFamily="2" charset="0"/>
            </a:endParaRPr>
          </a:p>
          <a:p>
            <a:pPr marL="457200" indent="-457200" algn="l">
              <a:lnSpc>
                <a:spcPct val="150000"/>
              </a:lnSpc>
              <a:buFont typeface="+mj-lt"/>
              <a:buAutoNum type="arabicPeriod"/>
            </a:pPr>
            <a:r>
              <a:rPr lang="en" sz="2400" dirty="0">
                <a:latin typeface="Montserrat" pitchFamily="2" charset="0"/>
              </a:rPr>
              <a:t>Phase 1: </a:t>
            </a:r>
            <a:r>
              <a:rPr lang="en-GB" sz="2400" dirty="0">
                <a:latin typeface="Montserrat" pitchFamily="2" charset="0"/>
              </a:rPr>
              <a:t>Aiken Contract Development</a:t>
            </a:r>
            <a:endParaRPr lang="en" sz="2400" dirty="0">
              <a:latin typeface="Montserrat" pitchFamily="2" charset="0"/>
            </a:endParaRPr>
          </a:p>
          <a:p>
            <a:pPr marL="457200" indent="-457200" algn="l">
              <a:lnSpc>
                <a:spcPct val="150000"/>
              </a:lnSpc>
              <a:buFont typeface="+mj-lt"/>
              <a:buAutoNum type="arabicPeriod"/>
            </a:pPr>
            <a:r>
              <a:rPr lang="en" sz="2400" dirty="0">
                <a:latin typeface="Montserrat" pitchFamily="2" charset="0"/>
              </a:rPr>
              <a:t>Phase 2: </a:t>
            </a:r>
            <a:r>
              <a:rPr lang="en-GB" sz="2400" dirty="0">
                <a:latin typeface="Montserrat" pitchFamily="2" charset="0"/>
              </a:rPr>
              <a:t>Off-Chain SDKs</a:t>
            </a:r>
            <a:endParaRPr lang="en" sz="2400" dirty="0">
              <a:latin typeface="Montserrat" pitchFamily="2" charset="0"/>
            </a:endParaRPr>
          </a:p>
          <a:p>
            <a:pPr marL="457200" indent="-457200" algn="l">
              <a:lnSpc>
                <a:spcPct val="150000"/>
              </a:lnSpc>
              <a:buFont typeface="+mj-lt"/>
              <a:buAutoNum type="arabicPeriod"/>
            </a:pPr>
            <a:r>
              <a:rPr lang="en-GB" sz="2400" dirty="0">
                <a:latin typeface="Montserrat" pitchFamily="2" charset="0"/>
              </a:rPr>
              <a:t>Phase 3: API Integration</a:t>
            </a:r>
          </a:p>
          <a:p>
            <a:pPr marL="457200" indent="-457200" algn="l">
              <a:lnSpc>
                <a:spcPct val="150000"/>
              </a:lnSpc>
              <a:buFont typeface="+mj-lt"/>
              <a:buAutoNum type="arabicPeriod"/>
            </a:pPr>
            <a:r>
              <a:rPr lang="en-GB" sz="2400" dirty="0">
                <a:latin typeface="Montserrat" pitchFamily="2" charset="0"/>
              </a:rPr>
              <a:t>Phase 4: Integration Testing</a:t>
            </a:r>
          </a:p>
          <a:p>
            <a:pPr marL="457200" indent="-457200" algn="l">
              <a:lnSpc>
                <a:spcPct val="150000"/>
              </a:lnSpc>
              <a:buFont typeface="+mj-lt"/>
              <a:buAutoNum type="arabicPeriod"/>
            </a:pPr>
            <a:r>
              <a:rPr lang="en-GB" sz="2400" dirty="0">
                <a:latin typeface="Montserrat" pitchFamily="2" charset="0"/>
              </a:rPr>
              <a:t>Phase 5: Documentation &amp; Video</a:t>
            </a:r>
            <a:endParaRPr lang="en" sz="2400" dirty="0">
              <a:latin typeface="Montserrat" pitchFamily="2" charset="0"/>
            </a:endParaRPr>
          </a:p>
        </p:txBody>
      </p:sp>
      <p:pic>
        <p:nvPicPr>
          <p:cNvPr id="9" name="Audio 8">
            <a:hlinkClick r:id="" action="ppaction://media"/>
            <a:extLst>
              <a:ext uri="{FF2B5EF4-FFF2-40B4-BE49-F238E27FC236}">
                <a16:creationId xmlns:a16="http://schemas.microsoft.com/office/drawing/2014/main" id="{AFF62386-D920-074A-14C9-97C5100054F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33715608"/>
      </p:ext>
    </p:extLst>
  </p:cSld>
  <p:clrMapOvr>
    <a:masterClrMapping/>
  </p:clrMapOvr>
  <mc:AlternateContent xmlns:mc="http://schemas.openxmlformats.org/markup-compatibility/2006" xmlns:p14="http://schemas.microsoft.com/office/powerpoint/2010/main">
    <mc:Choice Requires="p14">
      <p:transition spd="slow" p14:dur="2000" advTm="32935"/>
    </mc:Choice>
    <mc:Fallback xmlns="">
      <p:transition spd="slow" advTm="32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9512716" cy="594679"/>
          </a:xfrm>
        </p:spPr>
        <p:txBody>
          <a:bodyPr anchor="t">
            <a:normAutofit fontScale="90000"/>
          </a:bodyPr>
          <a:lstStyle/>
          <a:p>
            <a:pPr algn="l"/>
            <a:r>
              <a:rPr lang="en" sz="4000" dirty="0">
                <a:latin typeface="Montserrat ExtraBold" pitchFamily="2" charset="0"/>
              </a:rPr>
              <a:t>Phase 1: </a:t>
            </a:r>
            <a:r>
              <a:rPr lang="en-GB" sz="4000" dirty="0">
                <a:latin typeface="Montserrat ExtraBold" pitchFamily="2" charset="0"/>
              </a:rPr>
              <a:t>Aiken Contract Development</a:t>
            </a:r>
            <a:br>
              <a:rPr lang="en" sz="4000" dirty="0">
                <a:latin typeface="Montserrat ExtraBold" pitchFamily="2" charset="0"/>
              </a:rPr>
            </a:br>
            <a:br>
              <a:rPr lang="en" sz="6000" dirty="0">
                <a:latin typeface="Montserrat ExtraBold" pitchFamily="2" charset="0"/>
              </a:rPr>
            </a:b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26839"/>
            <a:ext cx="10720139" cy="575295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We successfully designed and developed the two main Smart Contracts in Aiken.</a:t>
            </a:r>
          </a:p>
          <a:p>
            <a:pPr algn="l">
              <a:lnSpc>
                <a:spcPct val="150000"/>
              </a:lnSpc>
            </a:pPr>
            <a:endParaRPr lang="en" sz="2400" dirty="0">
              <a:latin typeface="Montserrat" pitchFamily="2" charset="0"/>
            </a:endParaRPr>
          </a:p>
          <a:p>
            <a:pPr marL="342900" indent="-342900" algn="l">
              <a:lnSpc>
                <a:spcPct val="150000"/>
              </a:lnSpc>
              <a:buFont typeface="Arial" panose="020B0604020202020204" pitchFamily="34" charset="0"/>
              <a:buChar char="•"/>
            </a:pPr>
            <a:r>
              <a:rPr lang="en-US" sz="2400" b="1" dirty="0">
                <a:latin typeface="Montserrat" pitchFamily="2" charset="0"/>
              </a:rPr>
              <a:t>Upgradable </a:t>
            </a:r>
            <a:r>
              <a:rPr lang="en-US" sz="2400" b="1" dirty="0" err="1">
                <a:latin typeface="Montserrat" pitchFamily="2" charset="0"/>
              </a:rPr>
              <a:t>MultiSig</a:t>
            </a:r>
            <a:r>
              <a:rPr lang="en-US" sz="2400" b="1" dirty="0">
                <a:latin typeface="Montserrat" pitchFamily="2" charset="0"/>
              </a:rPr>
              <a:t>: </a:t>
            </a:r>
            <a:r>
              <a:rPr lang="en-US" sz="2400" dirty="0">
                <a:latin typeface="Montserrat" pitchFamily="2" charset="0"/>
              </a:rPr>
              <a:t>dynamic signer and threshold management</a:t>
            </a:r>
          </a:p>
          <a:p>
            <a:pPr algn="l">
              <a:lnSpc>
                <a:spcPct val="150000"/>
              </a:lnSpc>
            </a:pPr>
            <a:endParaRPr lang="en-US" sz="2400" dirty="0">
              <a:latin typeface="Montserrat" pitchFamily="2" charset="0"/>
            </a:endParaRPr>
          </a:p>
          <a:p>
            <a:pPr marL="342900" indent="-342900" algn="l">
              <a:lnSpc>
                <a:spcPct val="150000"/>
              </a:lnSpc>
              <a:buFont typeface="Arial" panose="020B0604020202020204" pitchFamily="34" charset="0"/>
              <a:buChar char="•"/>
            </a:pPr>
            <a:r>
              <a:rPr lang="en-US" sz="2400" b="1" dirty="0">
                <a:latin typeface="Montserrat" pitchFamily="2" charset="0"/>
              </a:rPr>
              <a:t>Subscription Payments: </a:t>
            </a:r>
            <a:r>
              <a:rPr lang="en-US" sz="2400" dirty="0">
                <a:latin typeface="Montserrat" pitchFamily="2" charset="0"/>
              </a:rPr>
              <a:t>wallet-</a:t>
            </a:r>
            <a:r>
              <a:rPr lang="en-US" sz="2400" dirty="0" err="1">
                <a:latin typeface="Montserrat" pitchFamily="2" charset="0"/>
              </a:rPr>
              <a:t>UTxO</a:t>
            </a:r>
            <a:r>
              <a:rPr lang="en-US" sz="2400" dirty="0">
                <a:latin typeface="Montserrat" pitchFamily="2" charset="0"/>
              </a:rPr>
              <a:t> chaining for recurring flows</a:t>
            </a:r>
          </a:p>
          <a:p>
            <a:pPr algn="l">
              <a:lnSpc>
                <a:spcPct val="150000"/>
              </a:lnSpc>
            </a:pPr>
            <a:endParaRPr lang="en" sz="2400" dirty="0">
              <a:latin typeface="Montserrat" pitchFamily="2" charset="0"/>
            </a:endParaRPr>
          </a:p>
        </p:txBody>
      </p:sp>
      <p:pic>
        <p:nvPicPr>
          <p:cNvPr id="8" name="Audio 7">
            <a:hlinkClick r:id="" action="ppaction://media"/>
            <a:extLst>
              <a:ext uri="{FF2B5EF4-FFF2-40B4-BE49-F238E27FC236}">
                <a16:creationId xmlns:a16="http://schemas.microsoft.com/office/drawing/2014/main" id="{879FC962-4514-331F-49DF-83272DAE289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109046061"/>
      </p:ext>
    </p:extLst>
  </p:cSld>
  <p:clrMapOvr>
    <a:masterClrMapping/>
  </p:clrMapOvr>
  <mc:AlternateContent xmlns:mc="http://schemas.openxmlformats.org/markup-compatibility/2006" xmlns:p14="http://schemas.microsoft.com/office/powerpoint/2010/main">
    <mc:Choice Requires="p14">
      <p:transition spd="slow" p14:dur="2000" advTm="32942"/>
    </mc:Choice>
    <mc:Fallback xmlns="">
      <p:transition spd="slow" advTm="32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8829177" cy="594679"/>
          </a:xfrm>
        </p:spPr>
        <p:txBody>
          <a:bodyPr anchor="t">
            <a:normAutofit fontScale="90000"/>
          </a:bodyPr>
          <a:lstStyle/>
          <a:p>
            <a:pPr algn="l"/>
            <a:r>
              <a:rPr lang="en" sz="4000" dirty="0">
                <a:latin typeface="Montserrat ExtraBold" pitchFamily="2" charset="0"/>
              </a:rPr>
              <a:t>Aiken Upgradable Multisig</a:t>
            </a:r>
            <a:br>
              <a:rPr lang="en" sz="4000" dirty="0">
                <a:latin typeface="Montserrat ExtraBold" pitchFamily="2" charset="0"/>
              </a:rPr>
            </a:br>
            <a:br>
              <a:rPr lang="en" sz="6000" dirty="0">
                <a:latin typeface="Montserrat ExtraBold" pitchFamily="2" charset="0"/>
              </a:rPr>
            </a:b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26841"/>
            <a:ext cx="10720139" cy="1235096"/>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Enables users to execute asset transactions within predefined thresholds.</a:t>
            </a:r>
            <a:br>
              <a:rPr lang="en-US" sz="2400" dirty="0">
                <a:latin typeface="Montserrat" pitchFamily="2" charset="0"/>
              </a:rPr>
            </a:br>
            <a:endParaRPr lang="en" sz="2400" dirty="0"/>
          </a:p>
          <a:p>
            <a:pPr marL="342900" indent="-342900" algn="l">
              <a:lnSpc>
                <a:spcPct val="150000"/>
              </a:lnSpc>
              <a:buFont typeface="Arial" panose="020B0604020202020204" pitchFamily="34" charset="0"/>
              <a:buChar char="•"/>
            </a:pPr>
            <a:endParaRPr lang="en" sz="2400" dirty="0">
              <a:latin typeface="Montserrat" pitchFamily="2" charset="0"/>
            </a:endParaRPr>
          </a:p>
        </p:txBody>
      </p:sp>
      <p:pic>
        <p:nvPicPr>
          <p:cNvPr id="6" name="Picture 5">
            <a:extLst>
              <a:ext uri="{FF2B5EF4-FFF2-40B4-BE49-F238E27FC236}">
                <a16:creationId xmlns:a16="http://schemas.microsoft.com/office/drawing/2014/main" id="{60ED45CC-B999-9715-FEDA-F232250309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261936"/>
            <a:ext cx="12192000" cy="4596063"/>
          </a:xfrm>
          <a:prstGeom prst="rect">
            <a:avLst/>
          </a:prstGeom>
        </p:spPr>
      </p:pic>
      <p:pic>
        <p:nvPicPr>
          <p:cNvPr id="9" name="Audio 8">
            <a:hlinkClick r:id="" action="ppaction://media"/>
            <a:extLst>
              <a:ext uri="{FF2B5EF4-FFF2-40B4-BE49-F238E27FC236}">
                <a16:creationId xmlns:a16="http://schemas.microsoft.com/office/drawing/2014/main" id="{E3E08B42-FAAC-2641-0B43-F88EC9954B4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780390112"/>
      </p:ext>
    </p:extLst>
  </p:cSld>
  <p:clrMapOvr>
    <a:masterClrMapping/>
  </p:clrMapOvr>
  <mc:AlternateContent xmlns:mc="http://schemas.openxmlformats.org/markup-compatibility/2006" xmlns:p14="http://schemas.microsoft.com/office/powerpoint/2010/main">
    <mc:Choice Requires="p14">
      <p:transition spd="slow" p14:dur="2000" advTm="26577"/>
    </mc:Choice>
    <mc:Fallback xmlns="">
      <p:transition spd="slow" advTm="26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453643-A8B9-1D33-DC15-C40B3E4F64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A3654F-CD47-B16C-3B45-25A2430CE775}"/>
              </a:ext>
            </a:extLst>
          </p:cNvPr>
          <p:cNvSpPr>
            <a:spLocks noGrp="1"/>
          </p:cNvSpPr>
          <p:nvPr>
            <p:ph type="ctrTitle"/>
          </p:nvPr>
        </p:nvSpPr>
        <p:spPr>
          <a:xfrm>
            <a:off x="735928" y="432161"/>
            <a:ext cx="9610907" cy="594679"/>
          </a:xfrm>
        </p:spPr>
        <p:txBody>
          <a:bodyPr anchor="t">
            <a:normAutofit fontScale="90000"/>
          </a:bodyPr>
          <a:lstStyle/>
          <a:p>
            <a:pPr algn="l"/>
            <a:r>
              <a:rPr lang="en" sz="4000" dirty="0">
                <a:latin typeface="Montserrat ExtraBold" pitchFamily="2" charset="0"/>
              </a:rPr>
              <a:t>Payment Subscription Smart Contract</a:t>
            </a:r>
            <a:br>
              <a:rPr lang="en" sz="4000" dirty="0">
                <a:latin typeface="Montserrat ExtraBold" pitchFamily="2" charset="0"/>
              </a:rPr>
            </a:br>
            <a:br>
              <a:rPr lang="en" sz="6000" dirty="0">
                <a:latin typeface="Montserrat ExtraBold" pitchFamily="2" charset="0"/>
              </a:rPr>
            </a:b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782DB0A5-AFED-BF90-6A65-E08B1F2D6EE6}"/>
              </a:ext>
            </a:extLst>
          </p:cNvPr>
          <p:cNvSpPr txBox="1">
            <a:spLocks/>
          </p:cNvSpPr>
          <p:nvPr/>
        </p:nvSpPr>
        <p:spPr>
          <a:xfrm>
            <a:off x="735930" y="1026841"/>
            <a:ext cx="10720139" cy="1235096"/>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This enables users to </a:t>
            </a:r>
            <a:r>
              <a:rPr lang="en-US" sz="2400" dirty="0">
                <a:latin typeface="Montserrat" pitchFamily="2" charset="0"/>
              </a:rPr>
              <a:t>effortlessly manage recurring payments directly from their wallets</a:t>
            </a:r>
            <a:r>
              <a:rPr lang="en" sz="2400" dirty="0">
                <a:latin typeface="Montserrat" pitchFamily="2" charset="0"/>
              </a:rPr>
              <a:t>.</a:t>
            </a:r>
          </a:p>
          <a:p>
            <a:pPr algn="l">
              <a:lnSpc>
                <a:spcPct val="150000"/>
              </a:lnSpc>
            </a:pPr>
            <a:r>
              <a:rPr lang="en" sz="2400" dirty="0">
                <a:latin typeface="Montserrat" pitchFamily="2" charset="0"/>
              </a:rPr>
              <a:t> </a:t>
            </a:r>
            <a:br>
              <a:rPr lang="en-US" sz="2400" dirty="0">
                <a:latin typeface="Montserrat" pitchFamily="2" charset="0"/>
              </a:rPr>
            </a:br>
            <a:endParaRPr lang="en" sz="2400" dirty="0"/>
          </a:p>
          <a:p>
            <a:pPr marL="342900" indent="-342900" algn="l">
              <a:lnSpc>
                <a:spcPct val="150000"/>
              </a:lnSpc>
              <a:buFont typeface="Arial" panose="020B0604020202020204" pitchFamily="34" charset="0"/>
              <a:buChar char="•"/>
            </a:pPr>
            <a:endParaRPr lang="en" sz="2400" dirty="0">
              <a:latin typeface="Montserrat" pitchFamily="2" charset="0"/>
            </a:endParaRPr>
          </a:p>
        </p:txBody>
      </p:sp>
      <p:pic>
        <p:nvPicPr>
          <p:cNvPr id="8" name="Picture 7">
            <a:extLst>
              <a:ext uri="{FF2B5EF4-FFF2-40B4-BE49-F238E27FC236}">
                <a16:creationId xmlns:a16="http://schemas.microsoft.com/office/drawing/2014/main" id="{2B594160-1E99-A635-8FB5-CADD47F4AF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261937"/>
            <a:ext cx="12192000" cy="4651332"/>
          </a:xfrm>
          <a:prstGeom prst="rect">
            <a:avLst/>
          </a:prstGeom>
        </p:spPr>
      </p:pic>
      <p:pic>
        <p:nvPicPr>
          <p:cNvPr id="10" name="Audio 9">
            <a:hlinkClick r:id="" action="ppaction://media"/>
            <a:extLst>
              <a:ext uri="{FF2B5EF4-FFF2-40B4-BE49-F238E27FC236}">
                <a16:creationId xmlns:a16="http://schemas.microsoft.com/office/drawing/2014/main" id="{E20020A6-ABF5-8B2D-E82C-541C2A9F97A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810609116"/>
      </p:ext>
    </p:extLst>
  </p:cSld>
  <p:clrMapOvr>
    <a:masterClrMapping/>
  </p:clrMapOvr>
  <mc:AlternateContent xmlns:mc="http://schemas.openxmlformats.org/markup-compatibility/2006" xmlns:p14="http://schemas.microsoft.com/office/powerpoint/2010/main">
    <mc:Choice Requires="p14">
      <p:transition spd="slow" p14:dur="2000" advTm="30479"/>
    </mc:Choice>
    <mc:Fallback xmlns="">
      <p:transition spd="slow" advTm="30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dirty="0">
                <a:latin typeface="Montserrat ExtraBold" pitchFamily="2" charset="0"/>
              </a:rPr>
              <a:t>Phase 2: Off-Chain SDK Building</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6" name="Title 1">
            <a:extLst>
              <a:ext uri="{FF2B5EF4-FFF2-40B4-BE49-F238E27FC236}">
                <a16:creationId xmlns:a16="http://schemas.microsoft.com/office/drawing/2014/main" id="{1DA3CED8-03B1-A1E2-95DB-281B104C81AB}"/>
              </a:ext>
            </a:extLst>
          </p:cNvPr>
          <p:cNvSpPr txBox="1">
            <a:spLocks/>
          </p:cNvSpPr>
          <p:nvPr/>
        </p:nvSpPr>
        <p:spPr>
          <a:xfrm>
            <a:off x="735927" y="1026840"/>
            <a:ext cx="10720139" cy="166726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70000"/>
              </a:lnSpc>
              <a:buFont typeface="Arial" panose="020B0604020202020204" pitchFamily="34" charset="0"/>
              <a:buChar char="•"/>
            </a:pPr>
            <a:r>
              <a:rPr lang="en-US" sz="2400" dirty="0">
                <a:latin typeface="Montserrat" pitchFamily="2" charset="0"/>
              </a:rPr>
              <a:t>TypeScript modules for transaction building, signing, submission</a:t>
            </a:r>
          </a:p>
          <a:p>
            <a:pPr marL="342900" indent="-342900" algn="l">
              <a:lnSpc>
                <a:spcPct val="170000"/>
              </a:lnSpc>
              <a:buFont typeface="Arial" panose="020B0604020202020204" pitchFamily="34" charset="0"/>
              <a:buChar char="•"/>
            </a:pPr>
            <a:r>
              <a:rPr lang="en-GB" sz="2400" dirty="0">
                <a:latin typeface="Montserrat" pitchFamily="2" charset="0"/>
              </a:rPr>
              <a:t>Unit tests &amp; example apps</a:t>
            </a:r>
            <a:endParaRPr lang="en-US" sz="2400" dirty="0">
              <a:latin typeface="Montserrat" pitchFamily="2" charset="0"/>
            </a:endParaRPr>
          </a:p>
        </p:txBody>
      </p:sp>
      <p:pic>
        <p:nvPicPr>
          <p:cNvPr id="5" name="Audio 4">
            <a:hlinkClick r:id="" action="ppaction://media"/>
            <a:extLst>
              <a:ext uri="{FF2B5EF4-FFF2-40B4-BE49-F238E27FC236}">
                <a16:creationId xmlns:a16="http://schemas.microsoft.com/office/drawing/2014/main" id="{E6AEE3D4-6B22-FE7F-76DE-A7B444046D8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901129267"/>
      </p:ext>
    </p:extLst>
  </p:cSld>
  <p:clrMapOvr>
    <a:masterClrMapping/>
  </p:clrMapOvr>
  <mc:AlternateContent xmlns:mc="http://schemas.openxmlformats.org/markup-compatibility/2006" xmlns:p14="http://schemas.microsoft.com/office/powerpoint/2010/main">
    <mc:Choice Requires="p14">
      <p:transition spd="slow" p14:dur="2000" advTm="46352"/>
    </mc:Choice>
    <mc:Fallback xmlns="">
      <p:transition spd="slow" advTm="46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plug-and-play-01-slides</Template>
  <TotalTime>1763</TotalTime>
  <Words>2401</Words>
  <Application>Microsoft Office PowerPoint</Application>
  <PresentationFormat>Widescreen</PresentationFormat>
  <Paragraphs>191</Paragraphs>
  <Slides>23</Slides>
  <Notes>23</Notes>
  <HiddenSlides>0</HiddenSlides>
  <MMClips>23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Consolas</vt:lpstr>
      <vt:lpstr>Montserrat</vt:lpstr>
      <vt:lpstr>Montserrat ExtraBold</vt:lpstr>
      <vt:lpstr>Work Sans</vt:lpstr>
      <vt:lpstr>Office Theme</vt:lpstr>
      <vt:lpstr>PowerPoint Presentation</vt:lpstr>
      <vt:lpstr>Anastasia Labs X Maestro - Plug n’ Play 2</vt:lpstr>
      <vt:lpstr>Project Context and Importance </vt:lpstr>
      <vt:lpstr>Project Objectives  </vt:lpstr>
      <vt:lpstr>Execution and Milestones  </vt:lpstr>
      <vt:lpstr>Phase 1: Aiken Contract Development    </vt:lpstr>
      <vt:lpstr>Aiken Upgradable Multisig    </vt:lpstr>
      <vt:lpstr>Payment Subscription Smart Contract    </vt:lpstr>
      <vt:lpstr>Phase 2: Off-Chain SDK Building  </vt:lpstr>
      <vt:lpstr>Phase 3: Smart Contract API Integration  </vt:lpstr>
      <vt:lpstr>Phase 4: Integration Testing   </vt:lpstr>
      <vt:lpstr>Phase 5: Documentation  </vt:lpstr>
      <vt:lpstr>Aiken Upgradable Multisig: Execution Demo </vt:lpstr>
      <vt:lpstr>Aiken Upgradable MultiSig: Resources </vt:lpstr>
      <vt:lpstr>Payment Subscription: Execution Demo </vt:lpstr>
      <vt:lpstr>Payment Subscription: Resources </vt:lpstr>
      <vt:lpstr>Achievements and Outcomes </vt:lpstr>
      <vt:lpstr>Achievements (Cont’d) </vt:lpstr>
      <vt:lpstr>Key Learnings and Challenges </vt:lpstr>
      <vt:lpstr>Future Prospects &amp; Community Impact </vt:lpstr>
      <vt:lpstr>Conclusion</vt:lpstr>
      <vt:lpstr>Links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Harun Mwangi</dc:creator>
  <cp:lastModifiedBy>Harun Mwangi</cp:lastModifiedBy>
  <cp:revision>22</cp:revision>
  <dcterms:created xsi:type="dcterms:W3CDTF">2025-05-05T06:54:52Z</dcterms:created>
  <dcterms:modified xsi:type="dcterms:W3CDTF">2025-05-06T15:23:58Z</dcterms:modified>
</cp:coreProperties>
</file>

<file path=docProps/thumbnail.jpeg>
</file>